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7" r:id="rId2"/>
    <p:sldId id="258" r:id="rId3"/>
    <p:sldId id="267" r:id="rId4"/>
    <p:sldId id="309" r:id="rId5"/>
    <p:sldId id="315" r:id="rId6"/>
    <p:sldId id="310" r:id="rId7"/>
    <p:sldId id="311" r:id="rId8"/>
    <p:sldId id="316" r:id="rId9"/>
    <p:sldId id="259" r:id="rId10"/>
    <p:sldId id="260" r:id="rId11"/>
    <p:sldId id="261" r:id="rId12"/>
    <p:sldId id="262" r:id="rId13"/>
    <p:sldId id="312" r:id="rId14"/>
    <p:sldId id="263" r:id="rId15"/>
    <p:sldId id="264" r:id="rId16"/>
    <p:sldId id="265" r:id="rId17"/>
    <p:sldId id="266" r:id="rId18"/>
    <p:sldId id="308" r:id="rId19"/>
    <p:sldId id="313" r:id="rId20"/>
    <p:sldId id="307" r:id="rId21"/>
    <p:sldId id="298" r:id="rId22"/>
    <p:sldId id="300" r:id="rId23"/>
    <p:sldId id="301" r:id="rId24"/>
    <p:sldId id="302" r:id="rId25"/>
    <p:sldId id="303" r:id="rId26"/>
    <p:sldId id="306" r:id="rId27"/>
    <p:sldId id="304" r:id="rId28"/>
    <p:sldId id="305" r:id="rId29"/>
    <p:sldId id="314"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2"/>
    <p:restoredTop sz="94701"/>
  </p:normalViewPr>
  <p:slideViewPr>
    <p:cSldViewPr showGuides="1">
      <p:cViewPr varScale="1">
        <p:scale>
          <a:sx n="117" d="100"/>
          <a:sy n="117" d="100"/>
        </p:scale>
        <p:origin x="2128" y="168"/>
      </p:cViewPr>
      <p:guideLst>
        <p:guide orient="horz" pos="2160"/>
        <p:guide pos="2880"/>
      </p:guideLst>
    </p:cSldViewPr>
  </p:slideViewPr>
  <p:outlineViewPr>
    <p:cViewPr>
      <p:scale>
        <a:sx n="33" d="100"/>
        <a:sy n="33" d="100"/>
      </p:scale>
      <p:origin x="0" y="346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D155BEA-5393-B341-A5BD-E1E9AE581F0E}"/>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Arial" charset="0"/>
              </a:defRPr>
            </a:lvl1pPr>
          </a:lstStyle>
          <a:p>
            <a:pPr>
              <a:defRPr/>
            </a:pPr>
            <a:endParaRPr lang="en-US"/>
          </a:p>
        </p:txBody>
      </p:sp>
      <p:sp>
        <p:nvSpPr>
          <p:cNvPr id="3075" name="Rectangle 3">
            <a:extLst>
              <a:ext uri="{FF2B5EF4-FFF2-40B4-BE49-F238E27FC236}">
                <a16:creationId xmlns:a16="http://schemas.microsoft.com/office/drawing/2014/main" id="{078403A9-BD70-6244-B0F1-4CDABFE7517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cs typeface="Arial" charset="0"/>
              </a:defRPr>
            </a:lvl1pPr>
          </a:lstStyle>
          <a:p>
            <a:pPr>
              <a:defRPr/>
            </a:pPr>
            <a:endParaRPr lang="en-US"/>
          </a:p>
        </p:txBody>
      </p:sp>
      <p:sp>
        <p:nvSpPr>
          <p:cNvPr id="13316" name="Rectangle 4">
            <a:extLst>
              <a:ext uri="{FF2B5EF4-FFF2-40B4-BE49-F238E27FC236}">
                <a16:creationId xmlns:a16="http://schemas.microsoft.com/office/drawing/2014/main" id="{9E765BA7-21CC-FAB5-421D-F1222B4B2F1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DEEC4BB5-3FB7-D943-942F-F0941EE89468}"/>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50AA98B8-ECFD-7C49-B992-29859228AE7B}"/>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Arial" charset="0"/>
              </a:defRPr>
            </a:lvl1pPr>
          </a:lstStyle>
          <a:p>
            <a:pPr>
              <a:defRPr/>
            </a:pPr>
            <a:endParaRPr lang="en-US"/>
          </a:p>
        </p:txBody>
      </p:sp>
      <p:sp>
        <p:nvSpPr>
          <p:cNvPr id="3079" name="Rectangle 7">
            <a:extLst>
              <a:ext uri="{FF2B5EF4-FFF2-40B4-BE49-F238E27FC236}">
                <a16:creationId xmlns:a16="http://schemas.microsoft.com/office/drawing/2014/main" id="{D1354F28-4D10-F74B-B49E-CDEEC3EFCDA2}"/>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vl1pPr>
          </a:lstStyle>
          <a:p>
            <a:fld id="{DABB6934-7BB0-0443-884C-09DE1189C6E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68ED2AF-0EEF-F820-3373-C1443BB2E7C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CCE96E4-4443-5BA8-F4A9-28F8199C3B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5F3FCB-F540-C1BF-7C3C-6F338335B6BF}"/>
              </a:ext>
            </a:extLst>
          </p:cNvPr>
          <p:cNvSpPr>
            <a:spLocks noGrp="1" noChangeArrowheads="1"/>
          </p:cNvSpPr>
          <p:nvPr>
            <p:ph type="sldNum" sz="quarter" idx="12"/>
          </p:nvPr>
        </p:nvSpPr>
        <p:spPr>
          <a:ln/>
        </p:spPr>
        <p:txBody>
          <a:bodyPr/>
          <a:lstStyle>
            <a:lvl1pPr>
              <a:defRPr/>
            </a:lvl1pPr>
          </a:lstStyle>
          <a:p>
            <a:fld id="{7940683B-B789-804F-A457-4011BC0F2E0B}" type="slidenum">
              <a:rPr lang="en-US" altLang="en-US"/>
              <a:pPr/>
              <a:t>‹#›</a:t>
            </a:fld>
            <a:endParaRPr lang="en-US" altLang="en-US"/>
          </a:p>
        </p:txBody>
      </p:sp>
    </p:spTree>
    <p:extLst>
      <p:ext uri="{BB962C8B-B14F-4D97-AF65-F5344CB8AC3E}">
        <p14:creationId xmlns:p14="http://schemas.microsoft.com/office/powerpoint/2010/main" val="24834829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832205C-ADB8-9B78-AD41-EDB45124D65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FA335C-98AD-EC5A-B242-BDDDBC4167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CE945A5-3B0B-BF09-A814-AD501CAE9F64}"/>
              </a:ext>
            </a:extLst>
          </p:cNvPr>
          <p:cNvSpPr>
            <a:spLocks noGrp="1" noChangeArrowheads="1"/>
          </p:cNvSpPr>
          <p:nvPr>
            <p:ph type="sldNum" sz="quarter" idx="12"/>
          </p:nvPr>
        </p:nvSpPr>
        <p:spPr>
          <a:ln/>
        </p:spPr>
        <p:txBody>
          <a:bodyPr/>
          <a:lstStyle>
            <a:lvl1pPr>
              <a:defRPr/>
            </a:lvl1pPr>
          </a:lstStyle>
          <a:p>
            <a:fld id="{6E0D592C-12AA-8A4B-9D71-842280A72536}" type="slidenum">
              <a:rPr lang="en-US" altLang="en-US"/>
              <a:pPr/>
              <a:t>‹#›</a:t>
            </a:fld>
            <a:endParaRPr lang="en-US" altLang="en-US"/>
          </a:p>
        </p:txBody>
      </p:sp>
    </p:spTree>
    <p:extLst>
      <p:ext uri="{BB962C8B-B14F-4D97-AF65-F5344CB8AC3E}">
        <p14:creationId xmlns:p14="http://schemas.microsoft.com/office/powerpoint/2010/main" val="142490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9A6B67C-F509-C590-1AB8-26C48DEDA1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6EBCF19-AAA9-2BF9-8649-C39210CB2A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44CBEA-AEDE-BA19-9B64-5530D3651EBC}"/>
              </a:ext>
            </a:extLst>
          </p:cNvPr>
          <p:cNvSpPr>
            <a:spLocks noGrp="1" noChangeArrowheads="1"/>
          </p:cNvSpPr>
          <p:nvPr>
            <p:ph type="sldNum" sz="quarter" idx="12"/>
          </p:nvPr>
        </p:nvSpPr>
        <p:spPr>
          <a:ln/>
        </p:spPr>
        <p:txBody>
          <a:bodyPr/>
          <a:lstStyle>
            <a:lvl1pPr>
              <a:defRPr/>
            </a:lvl1pPr>
          </a:lstStyle>
          <a:p>
            <a:fld id="{20158FE1-2ACB-3B42-8FA3-60FB45000C00}" type="slidenum">
              <a:rPr lang="en-US" altLang="en-US"/>
              <a:pPr/>
              <a:t>‹#›</a:t>
            </a:fld>
            <a:endParaRPr lang="en-US" altLang="en-US"/>
          </a:p>
        </p:txBody>
      </p:sp>
    </p:spTree>
    <p:extLst>
      <p:ext uri="{BB962C8B-B14F-4D97-AF65-F5344CB8AC3E}">
        <p14:creationId xmlns:p14="http://schemas.microsoft.com/office/powerpoint/2010/main" val="3914617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6A9C9C9-D859-CF45-90BE-F3602493E2A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DA92C6D-AC63-F7BC-2C97-821CA1100E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CBF2C8C-93E5-4928-D9EE-EB2197375928}"/>
              </a:ext>
            </a:extLst>
          </p:cNvPr>
          <p:cNvSpPr>
            <a:spLocks noGrp="1" noChangeArrowheads="1"/>
          </p:cNvSpPr>
          <p:nvPr>
            <p:ph type="sldNum" sz="quarter" idx="12"/>
          </p:nvPr>
        </p:nvSpPr>
        <p:spPr>
          <a:ln/>
        </p:spPr>
        <p:txBody>
          <a:bodyPr/>
          <a:lstStyle>
            <a:lvl1pPr>
              <a:defRPr/>
            </a:lvl1pPr>
          </a:lstStyle>
          <a:p>
            <a:fld id="{9CA23DB9-803D-1D44-BDC0-5FCCED75925C}" type="slidenum">
              <a:rPr lang="en-US" altLang="en-US"/>
              <a:pPr/>
              <a:t>‹#›</a:t>
            </a:fld>
            <a:endParaRPr lang="en-US" altLang="en-US"/>
          </a:p>
        </p:txBody>
      </p:sp>
    </p:spTree>
    <p:extLst>
      <p:ext uri="{BB962C8B-B14F-4D97-AF65-F5344CB8AC3E}">
        <p14:creationId xmlns:p14="http://schemas.microsoft.com/office/powerpoint/2010/main" val="170555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13653B1-2B68-EA79-B447-5B8FEA2664B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FFAECD65-B499-DC9C-11CD-6676D2FE56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6B0F74A-C4FA-5739-9157-07DC78B09713}"/>
              </a:ext>
            </a:extLst>
          </p:cNvPr>
          <p:cNvSpPr>
            <a:spLocks noGrp="1" noChangeArrowheads="1"/>
          </p:cNvSpPr>
          <p:nvPr>
            <p:ph type="sldNum" sz="quarter" idx="12"/>
          </p:nvPr>
        </p:nvSpPr>
        <p:spPr>
          <a:ln/>
        </p:spPr>
        <p:txBody>
          <a:bodyPr/>
          <a:lstStyle>
            <a:lvl1pPr>
              <a:defRPr/>
            </a:lvl1pPr>
          </a:lstStyle>
          <a:p>
            <a:fld id="{17D268D9-4119-7C41-A331-85DCC2630FD5}" type="slidenum">
              <a:rPr lang="en-US" altLang="en-US"/>
              <a:pPr/>
              <a:t>‹#›</a:t>
            </a:fld>
            <a:endParaRPr lang="en-US" altLang="en-US"/>
          </a:p>
        </p:txBody>
      </p:sp>
    </p:spTree>
    <p:extLst>
      <p:ext uri="{BB962C8B-B14F-4D97-AF65-F5344CB8AC3E}">
        <p14:creationId xmlns:p14="http://schemas.microsoft.com/office/powerpoint/2010/main" val="1363714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AA4B1F5-1466-45AA-B529-68BF8DCF8E6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DB294DB-6FF3-1DCC-A3DE-9D4A97088E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3A0894C-E393-A834-17F6-057736BB7094}"/>
              </a:ext>
            </a:extLst>
          </p:cNvPr>
          <p:cNvSpPr>
            <a:spLocks noGrp="1" noChangeArrowheads="1"/>
          </p:cNvSpPr>
          <p:nvPr>
            <p:ph type="sldNum" sz="quarter" idx="12"/>
          </p:nvPr>
        </p:nvSpPr>
        <p:spPr>
          <a:ln/>
        </p:spPr>
        <p:txBody>
          <a:bodyPr/>
          <a:lstStyle>
            <a:lvl1pPr>
              <a:defRPr/>
            </a:lvl1pPr>
          </a:lstStyle>
          <a:p>
            <a:fld id="{EC3F183B-E248-964C-900E-DB53861F620F}" type="slidenum">
              <a:rPr lang="en-US" altLang="en-US"/>
              <a:pPr/>
              <a:t>‹#›</a:t>
            </a:fld>
            <a:endParaRPr lang="en-US" altLang="en-US"/>
          </a:p>
        </p:txBody>
      </p:sp>
    </p:spTree>
    <p:extLst>
      <p:ext uri="{BB962C8B-B14F-4D97-AF65-F5344CB8AC3E}">
        <p14:creationId xmlns:p14="http://schemas.microsoft.com/office/powerpoint/2010/main" val="688764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FBAA34A-429F-D235-01C2-D4109C4D96B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97CE673-2C5B-7F65-A208-B752841A44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9721EB3-42AB-A5B4-9407-EDC034FA728C}"/>
              </a:ext>
            </a:extLst>
          </p:cNvPr>
          <p:cNvSpPr>
            <a:spLocks noGrp="1" noChangeArrowheads="1"/>
          </p:cNvSpPr>
          <p:nvPr>
            <p:ph type="sldNum" sz="quarter" idx="12"/>
          </p:nvPr>
        </p:nvSpPr>
        <p:spPr>
          <a:ln/>
        </p:spPr>
        <p:txBody>
          <a:bodyPr/>
          <a:lstStyle>
            <a:lvl1pPr>
              <a:defRPr/>
            </a:lvl1pPr>
          </a:lstStyle>
          <a:p>
            <a:fld id="{4533F2BE-01F6-0841-9904-13B74C398714}" type="slidenum">
              <a:rPr lang="en-US" altLang="en-US"/>
              <a:pPr/>
              <a:t>‹#›</a:t>
            </a:fld>
            <a:endParaRPr lang="en-US" altLang="en-US"/>
          </a:p>
        </p:txBody>
      </p:sp>
    </p:spTree>
    <p:extLst>
      <p:ext uri="{BB962C8B-B14F-4D97-AF65-F5344CB8AC3E}">
        <p14:creationId xmlns:p14="http://schemas.microsoft.com/office/powerpoint/2010/main" val="4235407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545EFBA-FFD1-81A1-3C1A-822D622E1C1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92B7256-F420-9CC1-67A2-3952930DDA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ACA1FE-1D27-7345-19BD-197EBCD2435D}"/>
              </a:ext>
            </a:extLst>
          </p:cNvPr>
          <p:cNvSpPr>
            <a:spLocks noGrp="1" noChangeArrowheads="1"/>
          </p:cNvSpPr>
          <p:nvPr>
            <p:ph type="sldNum" sz="quarter" idx="12"/>
          </p:nvPr>
        </p:nvSpPr>
        <p:spPr>
          <a:ln/>
        </p:spPr>
        <p:txBody>
          <a:bodyPr/>
          <a:lstStyle>
            <a:lvl1pPr>
              <a:defRPr/>
            </a:lvl1pPr>
          </a:lstStyle>
          <a:p>
            <a:fld id="{79807A00-0F77-BA45-943B-9309EE356D3A}" type="slidenum">
              <a:rPr lang="en-US" altLang="en-US"/>
              <a:pPr/>
              <a:t>‹#›</a:t>
            </a:fld>
            <a:endParaRPr lang="en-US" altLang="en-US"/>
          </a:p>
        </p:txBody>
      </p:sp>
    </p:spTree>
    <p:extLst>
      <p:ext uri="{BB962C8B-B14F-4D97-AF65-F5344CB8AC3E}">
        <p14:creationId xmlns:p14="http://schemas.microsoft.com/office/powerpoint/2010/main" val="3638482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F5D68A8-5E50-C8B0-2AB7-1BB7042FFDF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F479276-ECD0-6E40-14C3-BE4F6CFA87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BEFE6E9-9297-909D-7CFC-4494F9E17724}"/>
              </a:ext>
            </a:extLst>
          </p:cNvPr>
          <p:cNvSpPr>
            <a:spLocks noGrp="1" noChangeArrowheads="1"/>
          </p:cNvSpPr>
          <p:nvPr>
            <p:ph type="sldNum" sz="quarter" idx="12"/>
          </p:nvPr>
        </p:nvSpPr>
        <p:spPr>
          <a:ln/>
        </p:spPr>
        <p:txBody>
          <a:bodyPr/>
          <a:lstStyle>
            <a:lvl1pPr>
              <a:defRPr/>
            </a:lvl1pPr>
          </a:lstStyle>
          <a:p>
            <a:fld id="{15279452-EF54-9B42-A6C2-92C191549BAE}" type="slidenum">
              <a:rPr lang="en-US" altLang="en-US"/>
              <a:pPr/>
              <a:t>‹#›</a:t>
            </a:fld>
            <a:endParaRPr lang="en-US" altLang="en-US"/>
          </a:p>
        </p:txBody>
      </p:sp>
    </p:spTree>
    <p:extLst>
      <p:ext uri="{BB962C8B-B14F-4D97-AF65-F5344CB8AC3E}">
        <p14:creationId xmlns:p14="http://schemas.microsoft.com/office/powerpoint/2010/main" val="942481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81A3C98-4A98-8EE5-646E-51B4E6C9C5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32DA392-E622-B666-929D-603243CA72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8BD5ED-9546-7FC5-4098-3DE205366BAE}"/>
              </a:ext>
            </a:extLst>
          </p:cNvPr>
          <p:cNvSpPr>
            <a:spLocks noGrp="1" noChangeArrowheads="1"/>
          </p:cNvSpPr>
          <p:nvPr>
            <p:ph type="sldNum" sz="quarter" idx="12"/>
          </p:nvPr>
        </p:nvSpPr>
        <p:spPr>
          <a:ln/>
        </p:spPr>
        <p:txBody>
          <a:bodyPr/>
          <a:lstStyle>
            <a:lvl1pPr>
              <a:defRPr/>
            </a:lvl1pPr>
          </a:lstStyle>
          <a:p>
            <a:fld id="{EFEA59E3-5BD4-5446-98D5-30DFD196A877}" type="slidenum">
              <a:rPr lang="en-US" altLang="en-US"/>
              <a:pPr/>
              <a:t>‹#›</a:t>
            </a:fld>
            <a:endParaRPr lang="en-US" altLang="en-US"/>
          </a:p>
        </p:txBody>
      </p:sp>
    </p:spTree>
    <p:extLst>
      <p:ext uri="{BB962C8B-B14F-4D97-AF65-F5344CB8AC3E}">
        <p14:creationId xmlns:p14="http://schemas.microsoft.com/office/powerpoint/2010/main" val="261355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ED5D2FC-51B3-A2AF-B331-0A6DE2DF456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8A89B03-8285-9EE0-9189-4C0ADD94A5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4A55346-7B24-A58A-FE71-5124BABC17F9}"/>
              </a:ext>
            </a:extLst>
          </p:cNvPr>
          <p:cNvSpPr>
            <a:spLocks noGrp="1" noChangeArrowheads="1"/>
          </p:cNvSpPr>
          <p:nvPr>
            <p:ph type="sldNum" sz="quarter" idx="12"/>
          </p:nvPr>
        </p:nvSpPr>
        <p:spPr>
          <a:ln/>
        </p:spPr>
        <p:txBody>
          <a:bodyPr/>
          <a:lstStyle>
            <a:lvl1pPr>
              <a:defRPr/>
            </a:lvl1pPr>
          </a:lstStyle>
          <a:p>
            <a:fld id="{D3F3F945-342C-E547-8C9E-D197B308C7B8}" type="slidenum">
              <a:rPr lang="en-US" altLang="en-US"/>
              <a:pPr/>
              <a:t>‹#›</a:t>
            </a:fld>
            <a:endParaRPr lang="en-US" altLang="en-US"/>
          </a:p>
        </p:txBody>
      </p:sp>
    </p:spTree>
    <p:extLst>
      <p:ext uri="{BB962C8B-B14F-4D97-AF65-F5344CB8AC3E}">
        <p14:creationId xmlns:p14="http://schemas.microsoft.com/office/powerpoint/2010/main" val="1285590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C3F4BDD-2649-008B-3812-496EDA01187B}"/>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6111A78-F915-55B7-A337-FA00DA2510F5}"/>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E7B6DC5-6F75-8A49-AB92-4AF136BF3F3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BA6531E0-7A70-2B49-ABD9-92B4CAFEA0E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B151844D-BC83-5C4E-BB88-938218B4EE0E}"/>
              </a:ext>
            </a:extLst>
          </p:cNvPr>
          <p:cNvSpPr>
            <a:spLocks noGrp="1" noChangeArrowheads="1"/>
          </p:cNvSpPr>
          <p:nvPr>
            <p:ph type="sldNum" sz="quarter" idx="4"/>
          </p:nvPr>
        </p:nvSpPr>
        <p:spPr bwMode="auto">
          <a:xfrm>
            <a:off x="6934200" y="6457950"/>
            <a:ext cx="2133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400"/>
            </a:lvl1pPr>
          </a:lstStyle>
          <a:p>
            <a:fld id="{5BF1027C-CE8E-7343-B6DD-54F73F43F72E}" type="slidenum">
              <a:rPr lang="en-US" altLang="en-US"/>
              <a:pPr/>
              <a:t>‹#›</a:t>
            </a:fld>
            <a:endParaRPr lang="en-US" altLang="en-US"/>
          </a:p>
        </p:txBody>
      </p:sp>
      <p:sp>
        <p:nvSpPr>
          <p:cNvPr id="1031" name="Rectangle 2">
            <a:extLst>
              <a:ext uri="{FF2B5EF4-FFF2-40B4-BE49-F238E27FC236}">
                <a16:creationId xmlns:a16="http://schemas.microsoft.com/office/drawing/2014/main" id="{C6F8F157-4099-5B43-B6F0-26CA97C075C6}"/>
              </a:ext>
            </a:extLst>
          </p:cNvPr>
          <p:cNvSpPr>
            <a:spLocks noChangeArrowheads="1"/>
          </p:cNvSpPr>
          <p:nvPr userDrawn="1"/>
        </p:nvSpPr>
        <p:spPr bwMode="auto">
          <a:xfrm>
            <a:off x="0" y="4572000"/>
            <a:ext cx="228600" cy="2286000"/>
          </a:xfrm>
          <a:prstGeom prst="rect">
            <a:avLst/>
          </a:prstGeom>
          <a:solidFill>
            <a:srgbClr val="A500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
        <p:nvSpPr>
          <p:cNvPr id="1032" name="Rectangle 3">
            <a:extLst>
              <a:ext uri="{FF2B5EF4-FFF2-40B4-BE49-F238E27FC236}">
                <a16:creationId xmlns:a16="http://schemas.microsoft.com/office/drawing/2014/main" id="{32AFF581-4F08-C941-973A-8FE549C34B56}"/>
              </a:ext>
            </a:extLst>
          </p:cNvPr>
          <p:cNvSpPr>
            <a:spLocks noChangeArrowheads="1"/>
          </p:cNvSpPr>
          <p:nvPr userDrawn="1"/>
        </p:nvSpPr>
        <p:spPr bwMode="auto">
          <a:xfrm>
            <a:off x="0" y="2300288"/>
            <a:ext cx="228600" cy="2286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
        <p:nvSpPr>
          <p:cNvPr id="1033" name="Rectangle 4">
            <a:extLst>
              <a:ext uri="{FF2B5EF4-FFF2-40B4-BE49-F238E27FC236}">
                <a16:creationId xmlns:a16="http://schemas.microsoft.com/office/drawing/2014/main" id="{430CF86F-3769-6C48-94B9-F39A115DEFE8}"/>
              </a:ext>
            </a:extLst>
          </p:cNvPr>
          <p:cNvSpPr>
            <a:spLocks noChangeArrowheads="1"/>
          </p:cNvSpPr>
          <p:nvPr userDrawn="1"/>
        </p:nvSpPr>
        <p:spPr bwMode="auto">
          <a:xfrm>
            <a:off x="0" y="0"/>
            <a:ext cx="228600" cy="2286000"/>
          </a:xfrm>
          <a:prstGeom prst="rect">
            <a:avLst/>
          </a:prstGeom>
          <a:solidFill>
            <a:srgbClr val="88736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
        <p:nvSpPr>
          <p:cNvPr id="1035" name="Rectangle 2">
            <a:extLst>
              <a:ext uri="{FF2B5EF4-FFF2-40B4-BE49-F238E27FC236}">
                <a16:creationId xmlns:a16="http://schemas.microsoft.com/office/drawing/2014/main" id="{6CBB2971-5AC4-674D-992A-83B89C85A3F9}"/>
              </a:ext>
            </a:extLst>
          </p:cNvPr>
          <p:cNvSpPr>
            <a:spLocks noChangeArrowheads="1"/>
          </p:cNvSpPr>
          <p:nvPr userDrawn="1"/>
        </p:nvSpPr>
        <p:spPr bwMode="auto">
          <a:xfrm rot="5400000">
            <a:off x="7543800" y="-1371600"/>
            <a:ext cx="228600" cy="2971800"/>
          </a:xfrm>
          <a:prstGeom prst="rect">
            <a:avLst/>
          </a:prstGeom>
          <a:solidFill>
            <a:srgbClr val="A50021"/>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
        <p:nvSpPr>
          <p:cNvPr id="1036" name="Rectangle 3">
            <a:extLst>
              <a:ext uri="{FF2B5EF4-FFF2-40B4-BE49-F238E27FC236}">
                <a16:creationId xmlns:a16="http://schemas.microsoft.com/office/drawing/2014/main" id="{7CB5491C-1859-EC46-9761-5CB34266E180}"/>
              </a:ext>
            </a:extLst>
          </p:cNvPr>
          <p:cNvSpPr>
            <a:spLocks noChangeArrowheads="1"/>
          </p:cNvSpPr>
          <p:nvPr userDrawn="1"/>
        </p:nvSpPr>
        <p:spPr bwMode="auto">
          <a:xfrm rot="5400000">
            <a:off x="4533900" y="-1409700"/>
            <a:ext cx="228600" cy="304800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
        <p:nvSpPr>
          <p:cNvPr id="1037" name="Rectangle 4">
            <a:extLst>
              <a:ext uri="{FF2B5EF4-FFF2-40B4-BE49-F238E27FC236}">
                <a16:creationId xmlns:a16="http://schemas.microsoft.com/office/drawing/2014/main" id="{96007D9A-92B4-FA4B-BADF-E921D4B37C76}"/>
              </a:ext>
            </a:extLst>
          </p:cNvPr>
          <p:cNvSpPr>
            <a:spLocks noChangeArrowheads="1"/>
          </p:cNvSpPr>
          <p:nvPr userDrawn="1"/>
        </p:nvSpPr>
        <p:spPr bwMode="auto">
          <a:xfrm rot="5400000">
            <a:off x="1524000" y="-1371600"/>
            <a:ext cx="228600" cy="2971800"/>
          </a:xfrm>
          <a:prstGeom prst="rect">
            <a:avLst/>
          </a:prstGeom>
          <a:solidFill>
            <a:srgbClr val="887362"/>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5">
            <a:extLst>
              <a:ext uri="{FF2B5EF4-FFF2-40B4-BE49-F238E27FC236}">
                <a16:creationId xmlns:a16="http://schemas.microsoft.com/office/drawing/2014/main" id="{A6B08778-DA06-CEF3-774F-84CEC0085F7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fld id="{4CCC2A41-F414-A348-9263-4862FA11379B}" type="slidenum">
              <a:rPr lang="en-US" altLang="en-US" sz="1400"/>
              <a:pPr>
                <a:spcBef>
                  <a:spcPct val="0"/>
                </a:spcBef>
                <a:buFontTx/>
                <a:buNone/>
              </a:pPr>
              <a:t>1</a:t>
            </a:fld>
            <a:endParaRPr lang="en-US" altLang="en-US" sz="1400"/>
          </a:p>
        </p:txBody>
      </p:sp>
      <p:sp>
        <p:nvSpPr>
          <p:cNvPr id="14338" name="Rectangle 2">
            <a:extLst>
              <a:ext uri="{FF2B5EF4-FFF2-40B4-BE49-F238E27FC236}">
                <a16:creationId xmlns:a16="http://schemas.microsoft.com/office/drawing/2014/main" id="{6E1AB2B8-7FE6-8845-6A7D-01B11FA9AC64}"/>
              </a:ext>
            </a:extLst>
          </p:cNvPr>
          <p:cNvSpPr>
            <a:spLocks noGrp="1" noChangeArrowheads="1"/>
          </p:cNvSpPr>
          <p:nvPr>
            <p:ph type="ctrTitle"/>
          </p:nvPr>
        </p:nvSpPr>
        <p:spPr>
          <a:xfrm>
            <a:off x="457200" y="2873375"/>
            <a:ext cx="8610600" cy="1470025"/>
          </a:xfrm>
        </p:spPr>
        <p:txBody>
          <a:bodyPr/>
          <a:lstStyle/>
          <a:p>
            <a:pPr eaLnBrk="1" hangingPunct="1"/>
            <a:r>
              <a:rPr lang="en-US" altLang="en-US" dirty="0"/>
              <a:t>Is There a Yellow Brick Road?</a:t>
            </a:r>
            <a:br>
              <a:rPr lang="en-US" altLang="en-US" dirty="0"/>
            </a:br>
            <a:r>
              <a:rPr lang="en-US" altLang="en-US" dirty="0"/>
              <a:t>Strategic Planning for Academic Departments</a:t>
            </a:r>
            <a:br>
              <a:rPr lang="en-US" altLang="en-US" dirty="0"/>
            </a:br>
            <a:br>
              <a:rPr lang="en-US" altLang="en-US" sz="1200" dirty="0"/>
            </a:br>
            <a:br>
              <a:rPr lang="en-US" altLang="en-US" dirty="0"/>
            </a:br>
            <a:r>
              <a:rPr lang="en-US" altLang="en-US" sz="3000" dirty="0"/>
              <a:t>Kyle Mayer</a:t>
            </a:r>
            <a:br>
              <a:rPr lang="en-US" altLang="en-US" sz="3000" dirty="0"/>
            </a:br>
            <a:r>
              <a:rPr lang="en-US" altLang="en-US" sz="3000" dirty="0"/>
              <a:t>Department Chair,</a:t>
            </a:r>
            <a:br>
              <a:rPr lang="en-US" altLang="en-US" sz="3000" dirty="0"/>
            </a:br>
            <a:r>
              <a:rPr lang="en-US" altLang="en-US" sz="3000" dirty="0"/>
              <a:t>Management &amp; Organization (Marshall)</a:t>
            </a:r>
          </a:p>
        </p:txBody>
      </p:sp>
      <p:sp>
        <p:nvSpPr>
          <p:cNvPr id="14340" name="Text Box 4">
            <a:extLst>
              <a:ext uri="{FF2B5EF4-FFF2-40B4-BE49-F238E27FC236}">
                <a16:creationId xmlns:a16="http://schemas.microsoft.com/office/drawing/2014/main" id="{D143ECDE-CF99-4041-7E31-F994A21EE7D4}"/>
              </a:ext>
            </a:extLst>
          </p:cNvPr>
          <p:cNvSpPr txBox="1">
            <a:spLocks noChangeArrowheads="1"/>
          </p:cNvSpPr>
          <p:nvPr/>
        </p:nvSpPr>
        <p:spPr bwMode="auto">
          <a:xfrm>
            <a:off x="3851760" y="6305490"/>
            <a:ext cx="1558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en-US" altLang="en-US" sz="2000" dirty="0">
                <a:latin typeface="Times New Roman" panose="02020603050405020304" pitchFamily="18" charset="0"/>
              </a:rPr>
              <a:t>April 3,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F7B6-2794-2BFD-BA0C-6F8C241EA741}"/>
              </a:ext>
            </a:extLst>
          </p:cNvPr>
          <p:cNvSpPr>
            <a:spLocks noGrp="1"/>
          </p:cNvSpPr>
          <p:nvPr>
            <p:ph type="title"/>
          </p:nvPr>
        </p:nvSpPr>
        <p:spPr/>
        <p:txBody>
          <a:bodyPr/>
          <a:lstStyle/>
          <a:p>
            <a:r>
              <a:rPr lang="en-US" dirty="0"/>
              <a:t>Why Create a Strategic Plan?</a:t>
            </a:r>
          </a:p>
        </p:txBody>
      </p:sp>
      <p:sp>
        <p:nvSpPr>
          <p:cNvPr id="4" name="Slide Number Placeholder 3">
            <a:extLst>
              <a:ext uri="{FF2B5EF4-FFF2-40B4-BE49-F238E27FC236}">
                <a16:creationId xmlns:a16="http://schemas.microsoft.com/office/drawing/2014/main" id="{2EAD12F4-D567-EBA6-2E80-4D5D2647022F}"/>
              </a:ext>
            </a:extLst>
          </p:cNvPr>
          <p:cNvSpPr>
            <a:spLocks noGrp="1"/>
          </p:cNvSpPr>
          <p:nvPr>
            <p:ph type="sldNum" sz="quarter" idx="12"/>
          </p:nvPr>
        </p:nvSpPr>
        <p:spPr/>
        <p:txBody>
          <a:bodyPr/>
          <a:lstStyle/>
          <a:p>
            <a:fld id="{6E0D592C-12AA-8A4B-9D71-842280A72536}" type="slidenum">
              <a:rPr lang="en-US" altLang="en-US" smtClean="0"/>
              <a:pPr/>
              <a:t>2</a:t>
            </a:fld>
            <a:endParaRPr lang="en-US" altLang="en-US"/>
          </a:p>
        </p:txBody>
      </p:sp>
      <p:sp>
        <p:nvSpPr>
          <p:cNvPr id="6" name="AutoShape 4" descr="29 Funny Boss Memes That Are Almost Too Relatable - PowerToFly">
            <a:extLst>
              <a:ext uri="{FF2B5EF4-FFF2-40B4-BE49-F238E27FC236}">
                <a16:creationId xmlns:a16="http://schemas.microsoft.com/office/drawing/2014/main" id="{D6F2D400-6783-8CC3-F2DE-3830C432E45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Content Placeholder 8" descr="A person in a blue shirt and suspenders holding a coffee cup&#10;&#10;AI-generated content may be incorrect.">
            <a:extLst>
              <a:ext uri="{FF2B5EF4-FFF2-40B4-BE49-F238E27FC236}">
                <a16:creationId xmlns:a16="http://schemas.microsoft.com/office/drawing/2014/main" id="{92CAD9DA-F34C-EBDD-17FE-CD633D07DC99}"/>
              </a:ext>
            </a:extLst>
          </p:cNvPr>
          <p:cNvPicPr>
            <a:picLocks noGrp="1" noChangeAspect="1"/>
          </p:cNvPicPr>
          <p:nvPr>
            <p:ph idx="1"/>
          </p:nvPr>
        </p:nvPicPr>
        <p:blipFill>
          <a:blip r:embed="rId2"/>
          <a:stretch>
            <a:fillRect/>
          </a:stretch>
        </p:blipFill>
        <p:spPr bwMode="auto">
          <a:xfrm>
            <a:off x="304800" y="1417638"/>
            <a:ext cx="5647782" cy="452596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EF8C098-6865-D97A-CB63-E0574B6F4466}"/>
              </a:ext>
            </a:extLst>
          </p:cNvPr>
          <p:cNvSpPr txBox="1"/>
          <p:nvPr/>
        </p:nvSpPr>
        <p:spPr>
          <a:xfrm>
            <a:off x="6005988" y="1420133"/>
            <a:ext cx="3061812" cy="5355312"/>
          </a:xfrm>
          <a:prstGeom prst="rect">
            <a:avLst/>
          </a:prstGeom>
          <a:noFill/>
        </p:spPr>
        <p:txBody>
          <a:bodyPr wrap="square" rtlCol="0">
            <a:spAutoFit/>
          </a:bodyPr>
          <a:lstStyle/>
          <a:p>
            <a:r>
              <a:rPr lang="en-US" dirty="0"/>
              <a:t>How do all members of the department know what to do?</a:t>
            </a:r>
          </a:p>
          <a:p>
            <a:endParaRPr lang="en-US" dirty="0"/>
          </a:p>
          <a:p>
            <a:r>
              <a:rPr lang="en-US" dirty="0"/>
              <a:t>What guides the department actions on hiring? Curriculum? Culture?</a:t>
            </a:r>
          </a:p>
          <a:p>
            <a:endParaRPr lang="en-US" dirty="0"/>
          </a:p>
          <a:p>
            <a:r>
              <a:rPr lang="en-US" dirty="0"/>
              <a:t>How will you improve department performance? What are the aspects of performance that are most important?</a:t>
            </a:r>
          </a:p>
          <a:p>
            <a:endParaRPr lang="en-US" dirty="0"/>
          </a:p>
          <a:p>
            <a:r>
              <a:rPr lang="en-US" dirty="0"/>
              <a:t>Dept Chairs can’t make all decisions, so a clear strategy guides the actions of everyone in the department</a:t>
            </a:r>
          </a:p>
        </p:txBody>
      </p:sp>
    </p:spTree>
    <p:extLst>
      <p:ext uri="{BB962C8B-B14F-4D97-AF65-F5344CB8AC3E}">
        <p14:creationId xmlns:p14="http://schemas.microsoft.com/office/powerpoint/2010/main" val="2708524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4267B-3FBE-EB99-5130-DE434ED2D9A3}"/>
              </a:ext>
            </a:extLst>
          </p:cNvPr>
          <p:cNvSpPr>
            <a:spLocks noGrp="1"/>
          </p:cNvSpPr>
          <p:nvPr>
            <p:ph type="title"/>
          </p:nvPr>
        </p:nvSpPr>
        <p:spPr/>
        <p:txBody>
          <a:bodyPr/>
          <a:lstStyle/>
          <a:p>
            <a:r>
              <a:rPr lang="en-US" dirty="0"/>
              <a:t>Overarching Keys to the Process</a:t>
            </a:r>
          </a:p>
        </p:txBody>
      </p:sp>
      <p:sp>
        <p:nvSpPr>
          <p:cNvPr id="3" name="Content Placeholder 2">
            <a:extLst>
              <a:ext uri="{FF2B5EF4-FFF2-40B4-BE49-F238E27FC236}">
                <a16:creationId xmlns:a16="http://schemas.microsoft.com/office/drawing/2014/main" id="{A8E8927D-8B87-FA03-5513-707CBB6062AC}"/>
              </a:ext>
            </a:extLst>
          </p:cNvPr>
          <p:cNvSpPr>
            <a:spLocks noGrp="1"/>
          </p:cNvSpPr>
          <p:nvPr>
            <p:ph idx="1"/>
          </p:nvPr>
        </p:nvSpPr>
        <p:spPr/>
        <p:txBody>
          <a:bodyPr/>
          <a:lstStyle/>
          <a:p>
            <a:r>
              <a:rPr lang="en-US" dirty="0"/>
              <a:t>Transparency &amp; communication</a:t>
            </a:r>
          </a:p>
          <a:p>
            <a:pPr lvl="1"/>
            <a:r>
              <a:rPr lang="en-US" dirty="0"/>
              <a:t>Keep everyone involved in why you are doing this, what to do, progress, etc.</a:t>
            </a:r>
          </a:p>
          <a:p>
            <a:r>
              <a:rPr lang="en-US" dirty="0"/>
              <a:t>Organization</a:t>
            </a:r>
          </a:p>
          <a:p>
            <a:pPr lvl="1"/>
            <a:r>
              <a:rPr lang="en-US" dirty="0"/>
              <a:t>Keep on top of things, check in with committee leads on progress, etc. </a:t>
            </a:r>
          </a:p>
          <a:p>
            <a:r>
              <a:rPr lang="en-US" dirty="0"/>
              <a:t>Flexibility</a:t>
            </a:r>
          </a:p>
          <a:p>
            <a:pPr lvl="1"/>
            <a:r>
              <a:rPr lang="en-US" dirty="0"/>
              <a:t>Listen to feedback and adjust if necessary</a:t>
            </a:r>
          </a:p>
          <a:p>
            <a:r>
              <a:rPr lang="en-US" dirty="0"/>
              <a:t>Share findings with everyone involved</a:t>
            </a:r>
          </a:p>
          <a:p>
            <a:pPr lvl="1"/>
            <a:r>
              <a:rPr lang="en-US" dirty="0"/>
              <a:t>Document the results with action plans</a:t>
            </a:r>
          </a:p>
        </p:txBody>
      </p:sp>
      <p:sp>
        <p:nvSpPr>
          <p:cNvPr id="4" name="Slide Number Placeholder 3">
            <a:extLst>
              <a:ext uri="{FF2B5EF4-FFF2-40B4-BE49-F238E27FC236}">
                <a16:creationId xmlns:a16="http://schemas.microsoft.com/office/drawing/2014/main" id="{65A377FE-F98A-7DFA-E778-D746E88D90B9}"/>
              </a:ext>
            </a:extLst>
          </p:cNvPr>
          <p:cNvSpPr>
            <a:spLocks noGrp="1"/>
          </p:cNvSpPr>
          <p:nvPr>
            <p:ph type="sldNum" sz="quarter" idx="12"/>
          </p:nvPr>
        </p:nvSpPr>
        <p:spPr/>
        <p:txBody>
          <a:bodyPr/>
          <a:lstStyle/>
          <a:p>
            <a:fld id="{6E0D592C-12AA-8A4B-9D71-842280A72536}" type="slidenum">
              <a:rPr lang="en-US" altLang="en-US" smtClean="0"/>
              <a:pPr/>
              <a:t>3</a:t>
            </a:fld>
            <a:endParaRPr lang="en-US" altLang="en-US"/>
          </a:p>
        </p:txBody>
      </p:sp>
    </p:spTree>
    <p:extLst>
      <p:ext uri="{BB962C8B-B14F-4D97-AF65-F5344CB8AC3E}">
        <p14:creationId xmlns:p14="http://schemas.microsoft.com/office/powerpoint/2010/main" val="1875570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18EA-B0C5-D865-4232-F66F330905AC}"/>
              </a:ext>
            </a:extLst>
          </p:cNvPr>
          <p:cNvSpPr>
            <a:spLocks noGrp="1"/>
          </p:cNvSpPr>
          <p:nvPr>
            <p:ph type="title"/>
          </p:nvPr>
        </p:nvSpPr>
        <p:spPr/>
        <p:txBody>
          <a:bodyPr/>
          <a:lstStyle/>
          <a:p>
            <a:r>
              <a:rPr lang="en-US" dirty="0"/>
              <a:t>One Other Important Factor</a:t>
            </a:r>
          </a:p>
        </p:txBody>
      </p:sp>
      <p:sp>
        <p:nvSpPr>
          <p:cNvPr id="3" name="Content Placeholder 2">
            <a:extLst>
              <a:ext uri="{FF2B5EF4-FFF2-40B4-BE49-F238E27FC236}">
                <a16:creationId xmlns:a16="http://schemas.microsoft.com/office/drawing/2014/main" id="{061192A0-08FF-0EDF-B2E6-E70051CB23D2}"/>
              </a:ext>
            </a:extLst>
          </p:cNvPr>
          <p:cNvSpPr>
            <a:spLocks noGrp="1"/>
          </p:cNvSpPr>
          <p:nvPr>
            <p:ph idx="1"/>
          </p:nvPr>
        </p:nvSpPr>
        <p:spPr>
          <a:xfrm>
            <a:off x="457200" y="1447800"/>
            <a:ext cx="8229600" cy="4525963"/>
          </a:xfrm>
        </p:spPr>
        <p:txBody>
          <a:bodyPr/>
          <a:lstStyle/>
          <a:p>
            <a:r>
              <a:rPr lang="en-US" sz="2800" dirty="0"/>
              <a:t>Agree up front on what is core to the department that you want to build on</a:t>
            </a:r>
          </a:p>
          <a:p>
            <a:r>
              <a:rPr lang="en-US" sz="2800" dirty="0"/>
              <a:t>You need to have a general consensus on your strengths as a department and where you need some improvements</a:t>
            </a:r>
          </a:p>
          <a:p>
            <a:pPr lvl="1"/>
            <a:r>
              <a:rPr lang="en-US" sz="2400" dirty="0"/>
              <a:t>What advantages or strengths do you want to build on? What are the weaknesses?</a:t>
            </a:r>
          </a:p>
          <a:p>
            <a:r>
              <a:rPr lang="en-US" sz="2800" dirty="0"/>
              <a:t>What are the goals of the department</a:t>
            </a:r>
          </a:p>
          <a:p>
            <a:pPr lvl="1"/>
            <a:r>
              <a:rPr lang="en-US" sz="2400" dirty="0"/>
              <a:t>You will always have multiple goals across teaching, research, service, but how do you prioritize while make room for each? </a:t>
            </a:r>
          </a:p>
          <a:p>
            <a:pPr lvl="1"/>
            <a:r>
              <a:rPr lang="en-US" sz="2400" dirty="0"/>
              <a:t>How will you handle tradeoffs?</a:t>
            </a:r>
          </a:p>
        </p:txBody>
      </p:sp>
      <p:sp>
        <p:nvSpPr>
          <p:cNvPr id="4" name="Slide Number Placeholder 3">
            <a:extLst>
              <a:ext uri="{FF2B5EF4-FFF2-40B4-BE49-F238E27FC236}">
                <a16:creationId xmlns:a16="http://schemas.microsoft.com/office/drawing/2014/main" id="{99BE4FAF-C057-F820-4A20-CD7D8CD2FA6B}"/>
              </a:ext>
            </a:extLst>
          </p:cNvPr>
          <p:cNvSpPr>
            <a:spLocks noGrp="1"/>
          </p:cNvSpPr>
          <p:nvPr>
            <p:ph type="sldNum" sz="quarter" idx="12"/>
          </p:nvPr>
        </p:nvSpPr>
        <p:spPr/>
        <p:txBody>
          <a:bodyPr/>
          <a:lstStyle/>
          <a:p>
            <a:fld id="{6E0D592C-12AA-8A4B-9D71-842280A72536}" type="slidenum">
              <a:rPr lang="en-US" altLang="en-US" smtClean="0"/>
              <a:pPr/>
              <a:t>4</a:t>
            </a:fld>
            <a:endParaRPr lang="en-US" altLang="en-US"/>
          </a:p>
        </p:txBody>
      </p:sp>
    </p:spTree>
    <p:extLst>
      <p:ext uri="{BB962C8B-B14F-4D97-AF65-F5344CB8AC3E}">
        <p14:creationId xmlns:p14="http://schemas.microsoft.com/office/powerpoint/2010/main" val="4221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F0CE-D872-FE87-C7E1-4B025EE677BA}"/>
              </a:ext>
            </a:extLst>
          </p:cNvPr>
          <p:cNvSpPr>
            <a:spLocks noGrp="1"/>
          </p:cNvSpPr>
          <p:nvPr>
            <p:ph type="title"/>
          </p:nvPr>
        </p:nvSpPr>
        <p:spPr/>
        <p:txBody>
          <a:bodyPr/>
          <a:lstStyle/>
          <a:p>
            <a:r>
              <a:rPr lang="en-US" dirty="0"/>
              <a:t>Need Psychological Safety</a:t>
            </a:r>
          </a:p>
        </p:txBody>
      </p:sp>
      <p:sp>
        <p:nvSpPr>
          <p:cNvPr id="4" name="Slide Number Placeholder 3">
            <a:extLst>
              <a:ext uri="{FF2B5EF4-FFF2-40B4-BE49-F238E27FC236}">
                <a16:creationId xmlns:a16="http://schemas.microsoft.com/office/drawing/2014/main" id="{03B3D6C0-4A09-9AF1-78E5-5FAD2A0C2C2F}"/>
              </a:ext>
            </a:extLst>
          </p:cNvPr>
          <p:cNvSpPr>
            <a:spLocks noGrp="1"/>
          </p:cNvSpPr>
          <p:nvPr>
            <p:ph type="sldNum" sz="quarter" idx="12"/>
          </p:nvPr>
        </p:nvSpPr>
        <p:spPr/>
        <p:txBody>
          <a:bodyPr/>
          <a:lstStyle/>
          <a:p>
            <a:fld id="{6E0D592C-12AA-8A4B-9D71-842280A72536}" type="slidenum">
              <a:rPr lang="en-US" altLang="en-US" smtClean="0"/>
              <a:pPr/>
              <a:t>5</a:t>
            </a:fld>
            <a:endParaRPr lang="en-US" altLang="en-US"/>
          </a:p>
        </p:txBody>
      </p:sp>
      <p:pic>
        <p:nvPicPr>
          <p:cNvPr id="1026" name="Picture 2" descr="Psychological Safety ...">
            <a:extLst>
              <a:ext uri="{FF2B5EF4-FFF2-40B4-BE49-F238E27FC236}">
                <a16:creationId xmlns:a16="http://schemas.microsoft.com/office/drawing/2014/main" id="{775781C9-F485-EA07-D604-734D088B3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08760"/>
            <a:ext cx="7772400" cy="46634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E56DDD-AEE1-A4D9-9FDE-932D9F12788A}"/>
              </a:ext>
            </a:extLst>
          </p:cNvPr>
          <p:cNvSpPr txBox="1"/>
          <p:nvPr/>
        </p:nvSpPr>
        <p:spPr>
          <a:xfrm>
            <a:off x="457200" y="6324600"/>
            <a:ext cx="8430513" cy="553998"/>
          </a:xfrm>
          <a:prstGeom prst="rect">
            <a:avLst/>
          </a:prstGeom>
          <a:noFill/>
        </p:spPr>
        <p:txBody>
          <a:bodyPr wrap="none" rtlCol="0">
            <a:spAutoFit/>
          </a:bodyPr>
          <a:lstStyle/>
          <a:p>
            <a:r>
              <a:rPr lang="en-US" sz="3000" dirty="0">
                <a:solidFill>
                  <a:srgbClr val="FF0000"/>
                </a:solidFill>
              </a:rPr>
              <a:t>But it must also be safe to disagree and debate!!</a:t>
            </a:r>
          </a:p>
        </p:txBody>
      </p:sp>
    </p:spTree>
    <p:extLst>
      <p:ext uri="{BB962C8B-B14F-4D97-AF65-F5344CB8AC3E}">
        <p14:creationId xmlns:p14="http://schemas.microsoft.com/office/powerpoint/2010/main" val="132192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5372F-538D-7A2D-52B6-30F43AC10956}"/>
              </a:ext>
            </a:extLst>
          </p:cNvPr>
          <p:cNvSpPr>
            <a:spLocks noGrp="1"/>
          </p:cNvSpPr>
          <p:nvPr>
            <p:ph type="title"/>
          </p:nvPr>
        </p:nvSpPr>
        <p:spPr/>
        <p:txBody>
          <a:bodyPr/>
          <a:lstStyle/>
          <a:p>
            <a:r>
              <a:rPr lang="en-US" dirty="0"/>
              <a:t>Engagement and Psychology Safety Matter</a:t>
            </a:r>
          </a:p>
        </p:txBody>
      </p:sp>
      <p:sp>
        <p:nvSpPr>
          <p:cNvPr id="3" name="Content Placeholder 2">
            <a:extLst>
              <a:ext uri="{FF2B5EF4-FFF2-40B4-BE49-F238E27FC236}">
                <a16:creationId xmlns:a16="http://schemas.microsoft.com/office/drawing/2014/main" id="{5D404F26-D310-9F28-F7F0-E345F71063C1}"/>
              </a:ext>
            </a:extLst>
          </p:cNvPr>
          <p:cNvSpPr>
            <a:spLocks noGrp="1"/>
          </p:cNvSpPr>
          <p:nvPr>
            <p:ph idx="1"/>
          </p:nvPr>
        </p:nvSpPr>
        <p:spPr/>
        <p:txBody>
          <a:bodyPr/>
          <a:lstStyle/>
          <a:p>
            <a:r>
              <a:rPr lang="en-US" sz="2800" dirty="0"/>
              <a:t>You need to get people bought in to doing a strategic plan for the department</a:t>
            </a:r>
          </a:p>
          <a:p>
            <a:r>
              <a:rPr lang="en-US" sz="2800" dirty="0"/>
              <a:t>Explain the need for it and how it will help address key issues and lead to a clearer plan for the future</a:t>
            </a:r>
          </a:p>
          <a:p>
            <a:r>
              <a:rPr lang="en-US" sz="2800" dirty="0"/>
              <a:t>Also need to make sure that everyone’s voice will be heard</a:t>
            </a:r>
          </a:p>
          <a:p>
            <a:pPr lvl="1"/>
            <a:r>
              <a:rPr lang="en-US" sz="2400" dirty="0"/>
              <a:t>People need to be free to speak up or the process will not be effective</a:t>
            </a:r>
          </a:p>
          <a:p>
            <a:pPr lvl="1"/>
            <a:r>
              <a:rPr lang="en-US" sz="2400" dirty="0"/>
              <a:t>For example, you can’t have senior people intimidating junior people into being quiet</a:t>
            </a:r>
          </a:p>
        </p:txBody>
      </p:sp>
      <p:sp>
        <p:nvSpPr>
          <p:cNvPr id="4" name="Slide Number Placeholder 3">
            <a:extLst>
              <a:ext uri="{FF2B5EF4-FFF2-40B4-BE49-F238E27FC236}">
                <a16:creationId xmlns:a16="http://schemas.microsoft.com/office/drawing/2014/main" id="{0B2CB47C-0912-15F1-35D6-268A7261DE68}"/>
              </a:ext>
            </a:extLst>
          </p:cNvPr>
          <p:cNvSpPr>
            <a:spLocks noGrp="1"/>
          </p:cNvSpPr>
          <p:nvPr>
            <p:ph type="sldNum" sz="quarter" idx="12"/>
          </p:nvPr>
        </p:nvSpPr>
        <p:spPr/>
        <p:txBody>
          <a:bodyPr/>
          <a:lstStyle/>
          <a:p>
            <a:fld id="{6E0D592C-12AA-8A4B-9D71-842280A72536}" type="slidenum">
              <a:rPr lang="en-US" altLang="en-US" smtClean="0"/>
              <a:pPr/>
              <a:t>6</a:t>
            </a:fld>
            <a:endParaRPr lang="en-US" altLang="en-US"/>
          </a:p>
        </p:txBody>
      </p:sp>
    </p:spTree>
    <p:extLst>
      <p:ext uri="{BB962C8B-B14F-4D97-AF65-F5344CB8AC3E}">
        <p14:creationId xmlns:p14="http://schemas.microsoft.com/office/powerpoint/2010/main" val="3035564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65E3D-E483-EA9F-8D55-856F924C50E6}"/>
              </a:ext>
            </a:extLst>
          </p:cNvPr>
          <p:cNvSpPr>
            <a:spLocks noGrp="1"/>
          </p:cNvSpPr>
          <p:nvPr>
            <p:ph type="title"/>
          </p:nvPr>
        </p:nvSpPr>
        <p:spPr/>
        <p:txBody>
          <a:bodyPr/>
          <a:lstStyle/>
          <a:p>
            <a:r>
              <a:rPr lang="en-US" dirty="0"/>
              <a:t>Subcommittee Creation Needs to Account for Psych Safety</a:t>
            </a:r>
          </a:p>
        </p:txBody>
      </p:sp>
      <p:sp>
        <p:nvSpPr>
          <p:cNvPr id="3" name="Content Placeholder 2">
            <a:extLst>
              <a:ext uri="{FF2B5EF4-FFF2-40B4-BE49-F238E27FC236}">
                <a16:creationId xmlns:a16="http://schemas.microsoft.com/office/drawing/2014/main" id="{4C09DA86-298B-54F3-2B6D-C300B27643EA}"/>
              </a:ext>
            </a:extLst>
          </p:cNvPr>
          <p:cNvSpPr>
            <a:spLocks noGrp="1"/>
          </p:cNvSpPr>
          <p:nvPr>
            <p:ph idx="1"/>
          </p:nvPr>
        </p:nvSpPr>
        <p:spPr>
          <a:xfrm>
            <a:off x="457200" y="1600200"/>
            <a:ext cx="8458200" cy="4525963"/>
          </a:xfrm>
        </p:spPr>
        <p:txBody>
          <a:bodyPr/>
          <a:lstStyle/>
          <a:p>
            <a:r>
              <a:rPr lang="en-US" dirty="0"/>
              <a:t>If you have issues with psych safety in your department, then create teams to try and minimize these issues</a:t>
            </a:r>
          </a:p>
          <a:p>
            <a:r>
              <a:rPr lang="en-US" dirty="0"/>
              <a:t>Committee leaders need to be on board with making sure all voices are heard</a:t>
            </a:r>
          </a:p>
          <a:p>
            <a:pPr lvl="1"/>
            <a:r>
              <a:rPr lang="en-US" dirty="0"/>
              <a:t>There can be a tendency for senior faculty to dominate the process, so take steps to set expectations for junior and clinical faculty to speak up (and for senior tenured faculty to listen to them)</a:t>
            </a:r>
          </a:p>
        </p:txBody>
      </p:sp>
      <p:sp>
        <p:nvSpPr>
          <p:cNvPr id="4" name="Slide Number Placeholder 3">
            <a:extLst>
              <a:ext uri="{FF2B5EF4-FFF2-40B4-BE49-F238E27FC236}">
                <a16:creationId xmlns:a16="http://schemas.microsoft.com/office/drawing/2014/main" id="{9A602DB4-4CF7-C4E0-651D-CF5F3441A789}"/>
              </a:ext>
            </a:extLst>
          </p:cNvPr>
          <p:cNvSpPr>
            <a:spLocks noGrp="1"/>
          </p:cNvSpPr>
          <p:nvPr>
            <p:ph type="sldNum" sz="quarter" idx="12"/>
          </p:nvPr>
        </p:nvSpPr>
        <p:spPr/>
        <p:txBody>
          <a:bodyPr/>
          <a:lstStyle/>
          <a:p>
            <a:fld id="{6E0D592C-12AA-8A4B-9D71-842280A72536}" type="slidenum">
              <a:rPr lang="en-US" altLang="en-US" smtClean="0"/>
              <a:pPr/>
              <a:t>7</a:t>
            </a:fld>
            <a:endParaRPr lang="en-US" altLang="en-US"/>
          </a:p>
        </p:txBody>
      </p:sp>
    </p:spTree>
    <p:extLst>
      <p:ext uri="{BB962C8B-B14F-4D97-AF65-F5344CB8AC3E}">
        <p14:creationId xmlns:p14="http://schemas.microsoft.com/office/powerpoint/2010/main" val="382258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645E-78DD-4C48-9747-DF8AA3660134}"/>
              </a:ext>
            </a:extLst>
          </p:cNvPr>
          <p:cNvSpPr>
            <a:spLocks noGrp="1"/>
          </p:cNvSpPr>
          <p:nvPr>
            <p:ph type="title"/>
          </p:nvPr>
        </p:nvSpPr>
        <p:spPr/>
        <p:txBody>
          <a:bodyPr/>
          <a:lstStyle/>
          <a:p>
            <a:r>
              <a:rPr lang="en-US" dirty="0"/>
              <a:t>Dept Chair Role in the Process</a:t>
            </a:r>
          </a:p>
        </p:txBody>
      </p:sp>
      <p:sp>
        <p:nvSpPr>
          <p:cNvPr id="3" name="Content Placeholder 2">
            <a:extLst>
              <a:ext uri="{FF2B5EF4-FFF2-40B4-BE49-F238E27FC236}">
                <a16:creationId xmlns:a16="http://schemas.microsoft.com/office/drawing/2014/main" id="{3D5E0414-EC80-5E3B-49CD-C1A71278D3BC}"/>
              </a:ext>
            </a:extLst>
          </p:cNvPr>
          <p:cNvSpPr>
            <a:spLocks noGrp="1"/>
          </p:cNvSpPr>
          <p:nvPr>
            <p:ph idx="1"/>
          </p:nvPr>
        </p:nvSpPr>
        <p:spPr>
          <a:xfrm>
            <a:off x="457200" y="1447800"/>
            <a:ext cx="8458200" cy="4525963"/>
          </a:xfrm>
        </p:spPr>
        <p:txBody>
          <a:bodyPr/>
          <a:lstStyle/>
          <a:p>
            <a:r>
              <a:rPr lang="en-US" sz="2800" dirty="0"/>
              <a:t>Leader-initiator</a:t>
            </a:r>
          </a:p>
          <a:p>
            <a:pPr lvl="1"/>
            <a:r>
              <a:rPr lang="en-US" sz="2400" dirty="0"/>
              <a:t>Set it up and get it started well</a:t>
            </a:r>
          </a:p>
          <a:p>
            <a:r>
              <a:rPr lang="en-US" sz="2800" dirty="0"/>
              <a:t>Project manager</a:t>
            </a:r>
          </a:p>
          <a:p>
            <a:pPr lvl="1"/>
            <a:r>
              <a:rPr lang="en-US" sz="2400" dirty="0"/>
              <a:t>Track progress and keep teams on task</a:t>
            </a:r>
          </a:p>
          <a:p>
            <a:r>
              <a:rPr lang="en-US" sz="2800" dirty="0"/>
              <a:t>Do NOT try to take over and unduly influence any of the groups</a:t>
            </a:r>
          </a:p>
          <a:p>
            <a:pPr lvl="1"/>
            <a:r>
              <a:rPr lang="en-US" sz="2400" dirty="0"/>
              <a:t>This is hard! Avoid getting too involved or being seen as trying to drive a predetermined outcome</a:t>
            </a:r>
          </a:p>
          <a:p>
            <a:pPr lvl="1"/>
            <a:r>
              <a:rPr lang="en-US" sz="2400" dirty="0"/>
              <a:t>Guidance is good; control is not (fine line sometimes)</a:t>
            </a:r>
          </a:p>
          <a:p>
            <a:r>
              <a:rPr lang="en-US" sz="2800" dirty="0"/>
              <a:t>Clearly communicate and document results</a:t>
            </a:r>
          </a:p>
        </p:txBody>
      </p:sp>
      <p:sp>
        <p:nvSpPr>
          <p:cNvPr id="4" name="Slide Number Placeholder 3">
            <a:extLst>
              <a:ext uri="{FF2B5EF4-FFF2-40B4-BE49-F238E27FC236}">
                <a16:creationId xmlns:a16="http://schemas.microsoft.com/office/drawing/2014/main" id="{89F26B11-E92A-1C9B-1921-D6FC76E6108D}"/>
              </a:ext>
            </a:extLst>
          </p:cNvPr>
          <p:cNvSpPr>
            <a:spLocks noGrp="1"/>
          </p:cNvSpPr>
          <p:nvPr>
            <p:ph type="sldNum" sz="quarter" idx="12"/>
          </p:nvPr>
        </p:nvSpPr>
        <p:spPr/>
        <p:txBody>
          <a:bodyPr/>
          <a:lstStyle/>
          <a:p>
            <a:fld id="{6E0D592C-12AA-8A4B-9D71-842280A72536}" type="slidenum">
              <a:rPr lang="en-US" altLang="en-US" smtClean="0"/>
              <a:pPr/>
              <a:t>8</a:t>
            </a:fld>
            <a:endParaRPr lang="en-US" altLang="en-US"/>
          </a:p>
        </p:txBody>
      </p:sp>
    </p:spTree>
    <p:extLst>
      <p:ext uri="{BB962C8B-B14F-4D97-AF65-F5344CB8AC3E}">
        <p14:creationId xmlns:p14="http://schemas.microsoft.com/office/powerpoint/2010/main" val="885386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62AAB-5DF6-8D7F-A95E-F3D495FA358A}"/>
              </a:ext>
            </a:extLst>
          </p:cNvPr>
          <p:cNvSpPr>
            <a:spLocks noGrp="1"/>
          </p:cNvSpPr>
          <p:nvPr>
            <p:ph type="title"/>
          </p:nvPr>
        </p:nvSpPr>
        <p:spPr/>
        <p:txBody>
          <a:bodyPr/>
          <a:lstStyle/>
          <a:p>
            <a:r>
              <a:rPr lang="en-US" dirty="0"/>
              <a:t>Step 1: Who to Involve</a:t>
            </a:r>
          </a:p>
        </p:txBody>
      </p:sp>
      <p:sp>
        <p:nvSpPr>
          <p:cNvPr id="3" name="Content Placeholder 2">
            <a:extLst>
              <a:ext uri="{FF2B5EF4-FFF2-40B4-BE49-F238E27FC236}">
                <a16:creationId xmlns:a16="http://schemas.microsoft.com/office/drawing/2014/main" id="{6491FC4B-14C8-885F-DA0B-3C62B5EFAE17}"/>
              </a:ext>
            </a:extLst>
          </p:cNvPr>
          <p:cNvSpPr>
            <a:spLocks noGrp="1"/>
          </p:cNvSpPr>
          <p:nvPr>
            <p:ph idx="1"/>
          </p:nvPr>
        </p:nvSpPr>
        <p:spPr/>
        <p:txBody>
          <a:bodyPr/>
          <a:lstStyle/>
          <a:p>
            <a:r>
              <a:rPr lang="en-US" dirty="0"/>
              <a:t>First answer: Everyone in the department </a:t>
            </a:r>
          </a:p>
          <a:p>
            <a:pPr lvl="1"/>
            <a:r>
              <a:rPr lang="en-US" dirty="0"/>
              <a:t>But not everyone through the entire process</a:t>
            </a:r>
          </a:p>
          <a:p>
            <a:r>
              <a:rPr lang="en-US" dirty="0"/>
              <a:t>Levels of involvement:</a:t>
            </a:r>
          </a:p>
          <a:p>
            <a:pPr lvl="1"/>
            <a:r>
              <a:rPr lang="en-US" dirty="0"/>
              <a:t>Lead the process: Dept Chair</a:t>
            </a:r>
          </a:p>
          <a:p>
            <a:pPr lvl="1"/>
            <a:r>
              <a:rPr lang="en-US" dirty="0"/>
              <a:t>Advise on the process: Advisory Committee</a:t>
            </a:r>
          </a:p>
          <a:p>
            <a:pPr lvl="2"/>
            <a:r>
              <a:rPr lang="en-US" dirty="0"/>
              <a:t>Should be small (2-4 people) to provide feedback and perspective to you as the dept chair.</a:t>
            </a:r>
          </a:p>
          <a:p>
            <a:pPr lvl="1"/>
            <a:r>
              <a:rPr lang="en-US" dirty="0"/>
              <a:t>Sub-committee chairs</a:t>
            </a:r>
          </a:p>
          <a:p>
            <a:pPr lvl="1"/>
            <a:r>
              <a:rPr lang="en-US" dirty="0"/>
              <a:t>Sub-committee members</a:t>
            </a:r>
          </a:p>
        </p:txBody>
      </p:sp>
      <p:sp>
        <p:nvSpPr>
          <p:cNvPr id="4" name="Slide Number Placeholder 3">
            <a:extLst>
              <a:ext uri="{FF2B5EF4-FFF2-40B4-BE49-F238E27FC236}">
                <a16:creationId xmlns:a16="http://schemas.microsoft.com/office/drawing/2014/main" id="{E7AF8D7F-0BB2-587B-92BD-CF6A2A12A742}"/>
              </a:ext>
            </a:extLst>
          </p:cNvPr>
          <p:cNvSpPr>
            <a:spLocks noGrp="1"/>
          </p:cNvSpPr>
          <p:nvPr>
            <p:ph type="sldNum" sz="quarter" idx="12"/>
          </p:nvPr>
        </p:nvSpPr>
        <p:spPr/>
        <p:txBody>
          <a:bodyPr/>
          <a:lstStyle/>
          <a:p>
            <a:fld id="{6E0D592C-12AA-8A4B-9D71-842280A72536}" type="slidenum">
              <a:rPr lang="en-US" altLang="en-US" smtClean="0"/>
              <a:pPr/>
              <a:t>9</a:t>
            </a:fld>
            <a:endParaRPr lang="en-US" altLang="en-US"/>
          </a:p>
        </p:txBody>
      </p:sp>
    </p:spTree>
    <p:extLst>
      <p:ext uri="{BB962C8B-B14F-4D97-AF65-F5344CB8AC3E}">
        <p14:creationId xmlns:p14="http://schemas.microsoft.com/office/powerpoint/2010/main" val="545537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75EF2-BAEB-7CC3-A1B1-FCF6E94EF7CC}"/>
              </a:ext>
            </a:extLst>
          </p:cNvPr>
          <p:cNvSpPr>
            <a:spLocks noGrp="1"/>
          </p:cNvSpPr>
          <p:nvPr>
            <p:ph type="title"/>
          </p:nvPr>
        </p:nvSpPr>
        <p:spPr/>
        <p:txBody>
          <a:bodyPr/>
          <a:lstStyle/>
          <a:p>
            <a:r>
              <a:rPr lang="en-US" dirty="0"/>
              <a:t>Who to Involve (cont’d)</a:t>
            </a:r>
          </a:p>
        </p:txBody>
      </p:sp>
      <p:sp>
        <p:nvSpPr>
          <p:cNvPr id="3" name="Content Placeholder 2">
            <a:extLst>
              <a:ext uri="{FF2B5EF4-FFF2-40B4-BE49-F238E27FC236}">
                <a16:creationId xmlns:a16="http://schemas.microsoft.com/office/drawing/2014/main" id="{8788A39D-6D58-4496-E525-7D7953CE6E3E}"/>
              </a:ext>
            </a:extLst>
          </p:cNvPr>
          <p:cNvSpPr>
            <a:spLocks noGrp="1"/>
          </p:cNvSpPr>
          <p:nvPr>
            <p:ph idx="1"/>
          </p:nvPr>
        </p:nvSpPr>
        <p:spPr>
          <a:xfrm>
            <a:off x="457200" y="1600200"/>
            <a:ext cx="8382000" cy="4525963"/>
          </a:xfrm>
        </p:spPr>
        <p:txBody>
          <a:bodyPr/>
          <a:lstStyle/>
          <a:p>
            <a:r>
              <a:rPr lang="en-US" sz="2800" dirty="0"/>
              <a:t>All department faculty need to be involved in a committee (barring something unusual or sabbaticals)</a:t>
            </a:r>
          </a:p>
          <a:p>
            <a:pPr lvl="1"/>
            <a:r>
              <a:rPr lang="en-US" sz="2400" dirty="0"/>
              <a:t>TT/T and RTPC</a:t>
            </a:r>
          </a:p>
          <a:p>
            <a:r>
              <a:rPr lang="en-US" sz="2800" dirty="0"/>
              <a:t>Gray areas:</a:t>
            </a:r>
          </a:p>
          <a:p>
            <a:pPr lvl="1"/>
            <a:r>
              <a:rPr lang="en-US" sz="2400" dirty="0"/>
              <a:t>PhD students &amp; Staff</a:t>
            </a:r>
          </a:p>
          <a:p>
            <a:pPr lvl="2"/>
            <a:r>
              <a:rPr lang="en-US" sz="2000" dirty="0"/>
              <a:t>Can involve in certain sub-committees but depends on where their perspective could be useful</a:t>
            </a:r>
          </a:p>
          <a:p>
            <a:pPr lvl="2"/>
            <a:r>
              <a:rPr lang="en-US" sz="2000" dirty="0"/>
              <a:t>Particularly with staff, don’t ignore them</a:t>
            </a:r>
          </a:p>
          <a:p>
            <a:pPr lvl="3"/>
            <a:r>
              <a:rPr lang="en-US" sz="1800" dirty="0"/>
              <a:t>Often have valuable feedback on culture at least</a:t>
            </a:r>
          </a:p>
          <a:p>
            <a:pPr lvl="1"/>
            <a:r>
              <a:rPr lang="en-US" sz="2400" dirty="0"/>
              <a:t>Adjunct faculty</a:t>
            </a:r>
          </a:p>
          <a:p>
            <a:pPr lvl="2"/>
            <a:r>
              <a:rPr lang="en-US" sz="2000" dirty="0"/>
              <a:t>Consider including long standing adjuncts, but probably not newer ones unfamiliar with the department</a:t>
            </a:r>
          </a:p>
        </p:txBody>
      </p:sp>
      <p:sp>
        <p:nvSpPr>
          <p:cNvPr id="4" name="Slide Number Placeholder 3">
            <a:extLst>
              <a:ext uri="{FF2B5EF4-FFF2-40B4-BE49-F238E27FC236}">
                <a16:creationId xmlns:a16="http://schemas.microsoft.com/office/drawing/2014/main" id="{7E29146D-169A-7877-1C51-0115BA5F39DE}"/>
              </a:ext>
            </a:extLst>
          </p:cNvPr>
          <p:cNvSpPr>
            <a:spLocks noGrp="1"/>
          </p:cNvSpPr>
          <p:nvPr>
            <p:ph type="sldNum" sz="quarter" idx="12"/>
          </p:nvPr>
        </p:nvSpPr>
        <p:spPr/>
        <p:txBody>
          <a:bodyPr/>
          <a:lstStyle/>
          <a:p>
            <a:fld id="{6E0D592C-12AA-8A4B-9D71-842280A72536}" type="slidenum">
              <a:rPr lang="en-US" altLang="en-US" smtClean="0"/>
              <a:pPr/>
              <a:t>10</a:t>
            </a:fld>
            <a:endParaRPr lang="en-US" altLang="en-US"/>
          </a:p>
        </p:txBody>
      </p:sp>
    </p:spTree>
    <p:extLst>
      <p:ext uri="{BB962C8B-B14F-4D97-AF65-F5344CB8AC3E}">
        <p14:creationId xmlns:p14="http://schemas.microsoft.com/office/powerpoint/2010/main" val="172045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1EBD-90FA-12BC-F3B2-7FDD37A34184}"/>
              </a:ext>
            </a:extLst>
          </p:cNvPr>
          <p:cNvSpPr>
            <a:spLocks noGrp="1"/>
          </p:cNvSpPr>
          <p:nvPr>
            <p:ph type="title"/>
          </p:nvPr>
        </p:nvSpPr>
        <p:spPr/>
        <p:txBody>
          <a:bodyPr/>
          <a:lstStyle/>
          <a:p>
            <a:r>
              <a:rPr lang="en-US" dirty="0"/>
              <a:t>Where to Start?</a:t>
            </a:r>
          </a:p>
        </p:txBody>
      </p:sp>
      <p:sp>
        <p:nvSpPr>
          <p:cNvPr id="3" name="Content Placeholder 2">
            <a:extLst>
              <a:ext uri="{FF2B5EF4-FFF2-40B4-BE49-F238E27FC236}">
                <a16:creationId xmlns:a16="http://schemas.microsoft.com/office/drawing/2014/main" id="{F9EF858A-36FD-2D92-6B2C-6D35DD082A8A}"/>
              </a:ext>
            </a:extLst>
          </p:cNvPr>
          <p:cNvSpPr>
            <a:spLocks noGrp="1"/>
          </p:cNvSpPr>
          <p:nvPr>
            <p:ph idx="1"/>
          </p:nvPr>
        </p:nvSpPr>
        <p:spPr/>
        <p:txBody>
          <a:bodyPr/>
          <a:lstStyle/>
          <a:p>
            <a:r>
              <a:rPr lang="en-US" dirty="0"/>
              <a:t>What are the key strategic issues that need to be addressed in the strategic plan? </a:t>
            </a:r>
          </a:p>
          <a:p>
            <a:r>
              <a:rPr lang="en-US" dirty="0"/>
              <a:t>This question will guide what committees you create and what questions you have them address</a:t>
            </a:r>
          </a:p>
        </p:txBody>
      </p:sp>
      <p:sp>
        <p:nvSpPr>
          <p:cNvPr id="4" name="Slide Number Placeholder 3">
            <a:extLst>
              <a:ext uri="{FF2B5EF4-FFF2-40B4-BE49-F238E27FC236}">
                <a16:creationId xmlns:a16="http://schemas.microsoft.com/office/drawing/2014/main" id="{C8FCC2FE-543F-E2FE-AB7C-4BE85459B83F}"/>
              </a:ext>
            </a:extLst>
          </p:cNvPr>
          <p:cNvSpPr>
            <a:spLocks noGrp="1"/>
          </p:cNvSpPr>
          <p:nvPr>
            <p:ph type="sldNum" sz="quarter" idx="12"/>
          </p:nvPr>
        </p:nvSpPr>
        <p:spPr/>
        <p:txBody>
          <a:bodyPr/>
          <a:lstStyle/>
          <a:p>
            <a:fld id="{6E0D592C-12AA-8A4B-9D71-842280A72536}" type="slidenum">
              <a:rPr lang="en-US" altLang="en-US" smtClean="0"/>
              <a:pPr/>
              <a:t>11</a:t>
            </a:fld>
            <a:endParaRPr lang="en-US" altLang="en-US"/>
          </a:p>
        </p:txBody>
      </p:sp>
    </p:spTree>
    <p:extLst>
      <p:ext uri="{BB962C8B-B14F-4D97-AF65-F5344CB8AC3E}">
        <p14:creationId xmlns:p14="http://schemas.microsoft.com/office/powerpoint/2010/main" val="39063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76CE-FBD8-78EC-7624-0E488F5CBE08}"/>
              </a:ext>
            </a:extLst>
          </p:cNvPr>
          <p:cNvSpPr>
            <a:spLocks noGrp="1"/>
          </p:cNvSpPr>
          <p:nvPr>
            <p:ph type="title"/>
          </p:nvPr>
        </p:nvSpPr>
        <p:spPr/>
        <p:txBody>
          <a:bodyPr/>
          <a:lstStyle/>
          <a:p>
            <a:r>
              <a:rPr lang="en-US" dirty="0"/>
              <a:t>My Experience with MOR’s Strategic Planning Process</a:t>
            </a:r>
          </a:p>
        </p:txBody>
      </p:sp>
      <p:sp>
        <p:nvSpPr>
          <p:cNvPr id="3" name="Content Placeholder 2">
            <a:extLst>
              <a:ext uri="{FF2B5EF4-FFF2-40B4-BE49-F238E27FC236}">
                <a16:creationId xmlns:a16="http://schemas.microsoft.com/office/drawing/2014/main" id="{51EAF60A-B81C-CCC2-42A9-49900AB8FB1C}"/>
              </a:ext>
            </a:extLst>
          </p:cNvPr>
          <p:cNvSpPr>
            <a:spLocks noGrp="1"/>
          </p:cNvSpPr>
          <p:nvPr>
            <p:ph idx="1"/>
          </p:nvPr>
        </p:nvSpPr>
        <p:spPr/>
        <p:txBody>
          <a:bodyPr/>
          <a:lstStyle/>
          <a:p>
            <a:r>
              <a:rPr lang="en-US" dirty="0"/>
              <a:t>The advisors helped me assess the right committees to create</a:t>
            </a:r>
          </a:p>
          <a:p>
            <a:r>
              <a:rPr lang="en-US" dirty="0"/>
              <a:t>Our strategic issues:</a:t>
            </a:r>
          </a:p>
          <a:p>
            <a:pPr lvl="1"/>
            <a:r>
              <a:rPr lang="en-US" dirty="0"/>
              <a:t>Hiring priorities (e.g., criteria for evaluation)</a:t>
            </a:r>
          </a:p>
          <a:p>
            <a:pPr lvl="1"/>
            <a:r>
              <a:rPr lang="en-US" dirty="0"/>
              <a:t>Supporting research (especially junior faculty)</a:t>
            </a:r>
          </a:p>
          <a:p>
            <a:pPr lvl="1"/>
            <a:r>
              <a:rPr lang="en-US" dirty="0"/>
              <a:t>Improving enrollment in electives</a:t>
            </a:r>
          </a:p>
          <a:p>
            <a:pPr lvl="1"/>
            <a:r>
              <a:rPr lang="en-US" dirty="0"/>
              <a:t>Improving teaching quality</a:t>
            </a:r>
          </a:p>
          <a:p>
            <a:pPr lvl="1"/>
            <a:r>
              <a:rPr lang="en-US" dirty="0"/>
              <a:t>Assess and improve the culture of the department</a:t>
            </a:r>
          </a:p>
        </p:txBody>
      </p:sp>
      <p:sp>
        <p:nvSpPr>
          <p:cNvPr id="4" name="Slide Number Placeholder 3">
            <a:extLst>
              <a:ext uri="{FF2B5EF4-FFF2-40B4-BE49-F238E27FC236}">
                <a16:creationId xmlns:a16="http://schemas.microsoft.com/office/drawing/2014/main" id="{ED1AEB1A-8AF6-2F88-07E3-F11DCE0E054F}"/>
              </a:ext>
            </a:extLst>
          </p:cNvPr>
          <p:cNvSpPr>
            <a:spLocks noGrp="1"/>
          </p:cNvSpPr>
          <p:nvPr>
            <p:ph type="sldNum" sz="quarter" idx="12"/>
          </p:nvPr>
        </p:nvSpPr>
        <p:spPr/>
        <p:txBody>
          <a:bodyPr/>
          <a:lstStyle/>
          <a:p>
            <a:fld id="{6E0D592C-12AA-8A4B-9D71-842280A72536}" type="slidenum">
              <a:rPr lang="en-US" altLang="en-US" smtClean="0"/>
              <a:pPr/>
              <a:t>12</a:t>
            </a:fld>
            <a:endParaRPr lang="en-US" altLang="en-US"/>
          </a:p>
        </p:txBody>
      </p:sp>
    </p:spTree>
    <p:extLst>
      <p:ext uri="{BB962C8B-B14F-4D97-AF65-F5344CB8AC3E}">
        <p14:creationId xmlns:p14="http://schemas.microsoft.com/office/powerpoint/2010/main" val="23213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9A8E-0744-A6D2-D0E0-7B77636BA9EC}"/>
              </a:ext>
            </a:extLst>
          </p:cNvPr>
          <p:cNvSpPr>
            <a:spLocks noGrp="1"/>
          </p:cNvSpPr>
          <p:nvPr>
            <p:ph type="title"/>
          </p:nvPr>
        </p:nvSpPr>
        <p:spPr/>
        <p:txBody>
          <a:bodyPr/>
          <a:lstStyle/>
          <a:p>
            <a:r>
              <a:rPr lang="en-US" dirty="0"/>
              <a:t>Getting Buy In</a:t>
            </a:r>
          </a:p>
        </p:txBody>
      </p:sp>
      <p:sp>
        <p:nvSpPr>
          <p:cNvPr id="3" name="Content Placeholder 2">
            <a:extLst>
              <a:ext uri="{FF2B5EF4-FFF2-40B4-BE49-F238E27FC236}">
                <a16:creationId xmlns:a16="http://schemas.microsoft.com/office/drawing/2014/main" id="{10EBC9B5-2770-90F2-7462-B7D0B69A22C4}"/>
              </a:ext>
            </a:extLst>
          </p:cNvPr>
          <p:cNvSpPr>
            <a:spLocks noGrp="1"/>
          </p:cNvSpPr>
          <p:nvPr>
            <p:ph idx="1"/>
          </p:nvPr>
        </p:nvSpPr>
        <p:spPr/>
        <p:txBody>
          <a:bodyPr/>
          <a:lstStyle/>
          <a:p>
            <a:r>
              <a:rPr lang="en-US" dirty="0"/>
              <a:t>You need to get everyone on board that this is a good idea</a:t>
            </a:r>
          </a:p>
          <a:p>
            <a:r>
              <a:rPr lang="en-US" dirty="0"/>
              <a:t>Explain the types of issues that a strategic plan could address</a:t>
            </a:r>
          </a:p>
          <a:p>
            <a:r>
              <a:rPr lang="en-US" dirty="0"/>
              <a:t>Point to tangible decisions and direction for the department that will emerge from creating a strategic plan</a:t>
            </a:r>
          </a:p>
          <a:p>
            <a:pPr lvl="1"/>
            <a:r>
              <a:rPr lang="en-US" dirty="0"/>
              <a:t>It can be a chance to discuss some challenging topics that can be hard to bring up in regular department meetings</a:t>
            </a:r>
          </a:p>
        </p:txBody>
      </p:sp>
      <p:sp>
        <p:nvSpPr>
          <p:cNvPr id="4" name="Slide Number Placeholder 3">
            <a:extLst>
              <a:ext uri="{FF2B5EF4-FFF2-40B4-BE49-F238E27FC236}">
                <a16:creationId xmlns:a16="http://schemas.microsoft.com/office/drawing/2014/main" id="{C180ACE6-CADB-239E-AF55-5E5013DE3F8C}"/>
              </a:ext>
            </a:extLst>
          </p:cNvPr>
          <p:cNvSpPr>
            <a:spLocks noGrp="1"/>
          </p:cNvSpPr>
          <p:nvPr>
            <p:ph type="sldNum" sz="quarter" idx="12"/>
          </p:nvPr>
        </p:nvSpPr>
        <p:spPr/>
        <p:txBody>
          <a:bodyPr/>
          <a:lstStyle/>
          <a:p>
            <a:fld id="{6E0D592C-12AA-8A4B-9D71-842280A72536}" type="slidenum">
              <a:rPr lang="en-US" altLang="en-US" smtClean="0"/>
              <a:pPr/>
              <a:t>13</a:t>
            </a:fld>
            <a:endParaRPr lang="en-US" altLang="en-US"/>
          </a:p>
        </p:txBody>
      </p:sp>
    </p:spTree>
    <p:extLst>
      <p:ext uri="{BB962C8B-B14F-4D97-AF65-F5344CB8AC3E}">
        <p14:creationId xmlns:p14="http://schemas.microsoft.com/office/powerpoint/2010/main" val="1242277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448D-FE81-5BC0-83BB-84EFD7F66341}"/>
              </a:ext>
            </a:extLst>
          </p:cNvPr>
          <p:cNvSpPr>
            <a:spLocks noGrp="1"/>
          </p:cNvSpPr>
          <p:nvPr>
            <p:ph type="title"/>
          </p:nvPr>
        </p:nvSpPr>
        <p:spPr>
          <a:xfrm>
            <a:off x="457200" y="381000"/>
            <a:ext cx="8229600" cy="1143000"/>
          </a:xfrm>
        </p:spPr>
        <p:txBody>
          <a:bodyPr/>
          <a:lstStyle/>
          <a:p>
            <a:r>
              <a:rPr lang="en-US" dirty="0"/>
              <a:t>Need Clear Objectives for Each Committee</a:t>
            </a:r>
          </a:p>
        </p:txBody>
      </p:sp>
      <p:sp>
        <p:nvSpPr>
          <p:cNvPr id="3" name="Content Placeholder 2">
            <a:extLst>
              <a:ext uri="{FF2B5EF4-FFF2-40B4-BE49-F238E27FC236}">
                <a16:creationId xmlns:a16="http://schemas.microsoft.com/office/drawing/2014/main" id="{E3706E34-0D24-7F8C-B909-69F51592B07F}"/>
              </a:ext>
            </a:extLst>
          </p:cNvPr>
          <p:cNvSpPr>
            <a:spLocks noGrp="1"/>
          </p:cNvSpPr>
          <p:nvPr>
            <p:ph idx="1"/>
          </p:nvPr>
        </p:nvSpPr>
        <p:spPr>
          <a:xfrm>
            <a:off x="533400" y="2027237"/>
            <a:ext cx="8229600" cy="4525963"/>
          </a:xfrm>
        </p:spPr>
        <p:txBody>
          <a:bodyPr/>
          <a:lstStyle/>
          <a:p>
            <a:r>
              <a:rPr lang="en-US" dirty="0"/>
              <a:t>Each committee needs to know exactly what questions to address</a:t>
            </a:r>
          </a:p>
          <a:p>
            <a:r>
              <a:rPr lang="en-US" dirty="0"/>
              <a:t>These clear questions will guide who belongs on each committee</a:t>
            </a:r>
          </a:p>
          <a:p>
            <a:r>
              <a:rPr lang="en-US" dirty="0"/>
              <a:t>Clear direction also focuses the effort, as some committees have a tendency for scope creep (or may avoid touchy issues)</a:t>
            </a:r>
          </a:p>
          <a:p>
            <a:endParaRPr lang="en-US" dirty="0"/>
          </a:p>
        </p:txBody>
      </p:sp>
      <p:sp>
        <p:nvSpPr>
          <p:cNvPr id="4" name="Slide Number Placeholder 3">
            <a:extLst>
              <a:ext uri="{FF2B5EF4-FFF2-40B4-BE49-F238E27FC236}">
                <a16:creationId xmlns:a16="http://schemas.microsoft.com/office/drawing/2014/main" id="{4C9007C6-3FCA-F67A-2403-D7C0ABE6B799}"/>
              </a:ext>
            </a:extLst>
          </p:cNvPr>
          <p:cNvSpPr>
            <a:spLocks noGrp="1"/>
          </p:cNvSpPr>
          <p:nvPr>
            <p:ph type="sldNum" sz="quarter" idx="12"/>
          </p:nvPr>
        </p:nvSpPr>
        <p:spPr/>
        <p:txBody>
          <a:bodyPr/>
          <a:lstStyle/>
          <a:p>
            <a:fld id="{6E0D592C-12AA-8A4B-9D71-842280A72536}" type="slidenum">
              <a:rPr lang="en-US" altLang="en-US" smtClean="0"/>
              <a:pPr/>
              <a:t>14</a:t>
            </a:fld>
            <a:endParaRPr lang="en-US" altLang="en-US"/>
          </a:p>
        </p:txBody>
      </p:sp>
    </p:spTree>
    <p:extLst>
      <p:ext uri="{BB962C8B-B14F-4D97-AF65-F5344CB8AC3E}">
        <p14:creationId xmlns:p14="http://schemas.microsoft.com/office/powerpoint/2010/main" val="2678397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2F508-A926-B01E-79BD-607835F21B48}"/>
              </a:ext>
            </a:extLst>
          </p:cNvPr>
          <p:cNvSpPr>
            <a:spLocks noGrp="1"/>
          </p:cNvSpPr>
          <p:nvPr>
            <p:ph type="title"/>
          </p:nvPr>
        </p:nvSpPr>
        <p:spPr/>
        <p:txBody>
          <a:bodyPr/>
          <a:lstStyle/>
          <a:p>
            <a:r>
              <a:rPr lang="en-US" dirty="0"/>
              <a:t>Committee Objectives Drive Membership</a:t>
            </a:r>
          </a:p>
        </p:txBody>
      </p:sp>
      <p:sp>
        <p:nvSpPr>
          <p:cNvPr id="3" name="Content Placeholder 2">
            <a:extLst>
              <a:ext uri="{FF2B5EF4-FFF2-40B4-BE49-F238E27FC236}">
                <a16:creationId xmlns:a16="http://schemas.microsoft.com/office/drawing/2014/main" id="{AA324ECE-C435-208D-40BD-8D032BC49F74}"/>
              </a:ext>
            </a:extLst>
          </p:cNvPr>
          <p:cNvSpPr>
            <a:spLocks noGrp="1"/>
          </p:cNvSpPr>
          <p:nvPr>
            <p:ph idx="1"/>
          </p:nvPr>
        </p:nvSpPr>
        <p:spPr>
          <a:xfrm>
            <a:off x="381000" y="1600200"/>
            <a:ext cx="8686800" cy="4525963"/>
          </a:xfrm>
        </p:spPr>
        <p:txBody>
          <a:bodyPr/>
          <a:lstStyle/>
          <a:p>
            <a:r>
              <a:rPr lang="en-US" dirty="0"/>
              <a:t>Who to put on each committee?</a:t>
            </a:r>
          </a:p>
          <a:p>
            <a:r>
              <a:rPr lang="en-US" dirty="0"/>
              <a:t>Need to think about:</a:t>
            </a:r>
          </a:p>
          <a:p>
            <a:pPr lvl="1"/>
            <a:r>
              <a:rPr lang="en-US" dirty="0"/>
              <a:t>Expertise</a:t>
            </a:r>
          </a:p>
          <a:p>
            <a:pPr lvl="1"/>
            <a:r>
              <a:rPr lang="en-US" dirty="0"/>
              <a:t>Interest (what people care about</a:t>
            </a:r>
          </a:p>
          <a:p>
            <a:pPr lvl="1"/>
            <a:r>
              <a:rPr lang="en-US" dirty="0"/>
              <a:t>Personalities!!</a:t>
            </a:r>
          </a:p>
          <a:p>
            <a:pPr lvl="2"/>
            <a:r>
              <a:rPr lang="en-US" dirty="0"/>
              <a:t>This one is key!</a:t>
            </a:r>
          </a:p>
          <a:p>
            <a:pPr lvl="2"/>
            <a:r>
              <a:rPr lang="en-US" dirty="0"/>
              <a:t>Can’t ignore “challenging” faculty but have to put them in a situation where they at least can’t derail things</a:t>
            </a:r>
          </a:p>
          <a:p>
            <a:pPr lvl="2"/>
            <a:r>
              <a:rPr lang="en-US" dirty="0"/>
              <a:t>Also have to consider who gets along with whom (or where the conflicts are) and put faculty who don’t get along on different committees.  (Example from MOR)</a:t>
            </a:r>
          </a:p>
        </p:txBody>
      </p:sp>
      <p:sp>
        <p:nvSpPr>
          <p:cNvPr id="4" name="Slide Number Placeholder 3">
            <a:extLst>
              <a:ext uri="{FF2B5EF4-FFF2-40B4-BE49-F238E27FC236}">
                <a16:creationId xmlns:a16="http://schemas.microsoft.com/office/drawing/2014/main" id="{066C6D6D-1D9E-2E06-59AD-65E186E8847B}"/>
              </a:ext>
            </a:extLst>
          </p:cNvPr>
          <p:cNvSpPr>
            <a:spLocks noGrp="1"/>
          </p:cNvSpPr>
          <p:nvPr>
            <p:ph type="sldNum" sz="quarter" idx="12"/>
          </p:nvPr>
        </p:nvSpPr>
        <p:spPr/>
        <p:txBody>
          <a:bodyPr/>
          <a:lstStyle/>
          <a:p>
            <a:fld id="{6E0D592C-12AA-8A4B-9D71-842280A72536}" type="slidenum">
              <a:rPr lang="en-US" altLang="en-US" smtClean="0"/>
              <a:pPr/>
              <a:t>15</a:t>
            </a:fld>
            <a:endParaRPr lang="en-US" altLang="en-US"/>
          </a:p>
        </p:txBody>
      </p:sp>
    </p:spTree>
    <p:extLst>
      <p:ext uri="{BB962C8B-B14F-4D97-AF65-F5344CB8AC3E}">
        <p14:creationId xmlns:p14="http://schemas.microsoft.com/office/powerpoint/2010/main" val="1879115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47357-E6BF-74D6-183D-0C7DF33BFBE6}"/>
              </a:ext>
            </a:extLst>
          </p:cNvPr>
          <p:cNvSpPr>
            <a:spLocks noGrp="1"/>
          </p:cNvSpPr>
          <p:nvPr>
            <p:ph type="title"/>
          </p:nvPr>
        </p:nvSpPr>
        <p:spPr/>
        <p:txBody>
          <a:bodyPr/>
          <a:lstStyle/>
          <a:p>
            <a:r>
              <a:rPr lang="en-US" dirty="0"/>
              <a:t>Committee Membership (cont’d)</a:t>
            </a:r>
          </a:p>
        </p:txBody>
      </p:sp>
      <p:sp>
        <p:nvSpPr>
          <p:cNvPr id="3" name="Content Placeholder 2">
            <a:extLst>
              <a:ext uri="{FF2B5EF4-FFF2-40B4-BE49-F238E27FC236}">
                <a16:creationId xmlns:a16="http://schemas.microsoft.com/office/drawing/2014/main" id="{AF45AFC0-DC85-B66F-D35A-5CF2E85A3865}"/>
              </a:ext>
            </a:extLst>
          </p:cNvPr>
          <p:cNvSpPr>
            <a:spLocks noGrp="1"/>
          </p:cNvSpPr>
          <p:nvPr>
            <p:ph idx="1"/>
          </p:nvPr>
        </p:nvSpPr>
        <p:spPr>
          <a:xfrm>
            <a:off x="457200" y="1417637"/>
            <a:ext cx="8229600" cy="4525963"/>
          </a:xfrm>
        </p:spPr>
        <p:txBody>
          <a:bodyPr/>
          <a:lstStyle/>
          <a:p>
            <a:r>
              <a:rPr lang="en-US" sz="2800" dirty="0"/>
              <a:t>Committee leads</a:t>
            </a:r>
          </a:p>
          <a:p>
            <a:pPr lvl="1"/>
            <a:r>
              <a:rPr lang="en-US" sz="2400" dirty="0"/>
              <a:t>Respect from colleagues is more important than rank</a:t>
            </a:r>
          </a:p>
          <a:p>
            <a:pPr lvl="1"/>
            <a:r>
              <a:rPr lang="en-US" sz="2400" dirty="0"/>
              <a:t>Need leaders, not just senior faculty</a:t>
            </a:r>
          </a:p>
          <a:p>
            <a:pPr lvl="1"/>
            <a:r>
              <a:rPr lang="en-US" sz="2400" dirty="0"/>
              <a:t>Must actually run the committee, so need to be good with people and organized</a:t>
            </a:r>
          </a:p>
          <a:p>
            <a:r>
              <a:rPr lang="en-US" sz="2800" dirty="0"/>
              <a:t>Committee members</a:t>
            </a:r>
          </a:p>
          <a:p>
            <a:pPr lvl="1"/>
            <a:r>
              <a:rPr lang="en-US" sz="2400" dirty="0"/>
              <a:t>People who care about the topic</a:t>
            </a:r>
          </a:p>
          <a:p>
            <a:pPr lvl="1"/>
            <a:r>
              <a:rPr lang="en-US" sz="2400" dirty="0"/>
              <a:t>Mix of different areas (e.g., TT, T, and RTPC)</a:t>
            </a:r>
          </a:p>
          <a:p>
            <a:pPr lvl="2"/>
            <a:r>
              <a:rPr lang="en-US" sz="2000" dirty="0"/>
              <a:t>But focus on those who are relevant—e.g., we didn’t include RTPC on TT/T hiring criteria committee</a:t>
            </a:r>
          </a:p>
          <a:p>
            <a:pPr lvl="1"/>
            <a:r>
              <a:rPr lang="en-US" sz="2400" i="1" u="sng" dirty="0"/>
              <a:t>People who work well together</a:t>
            </a:r>
          </a:p>
          <a:p>
            <a:pPr lvl="2"/>
            <a:r>
              <a:rPr lang="en-US" sz="2000" dirty="0"/>
              <a:t>This last one is key!! You need cohesive groups.</a:t>
            </a:r>
          </a:p>
        </p:txBody>
      </p:sp>
      <p:sp>
        <p:nvSpPr>
          <p:cNvPr id="4" name="Slide Number Placeholder 3">
            <a:extLst>
              <a:ext uri="{FF2B5EF4-FFF2-40B4-BE49-F238E27FC236}">
                <a16:creationId xmlns:a16="http://schemas.microsoft.com/office/drawing/2014/main" id="{EF477E64-BE24-C706-7B44-B7F44DECBDF3}"/>
              </a:ext>
            </a:extLst>
          </p:cNvPr>
          <p:cNvSpPr>
            <a:spLocks noGrp="1"/>
          </p:cNvSpPr>
          <p:nvPr>
            <p:ph type="sldNum" sz="quarter" idx="12"/>
          </p:nvPr>
        </p:nvSpPr>
        <p:spPr/>
        <p:txBody>
          <a:bodyPr/>
          <a:lstStyle/>
          <a:p>
            <a:fld id="{6E0D592C-12AA-8A4B-9D71-842280A72536}" type="slidenum">
              <a:rPr lang="en-US" altLang="en-US" smtClean="0"/>
              <a:pPr/>
              <a:t>16</a:t>
            </a:fld>
            <a:endParaRPr lang="en-US" altLang="en-US"/>
          </a:p>
        </p:txBody>
      </p:sp>
    </p:spTree>
    <p:extLst>
      <p:ext uri="{BB962C8B-B14F-4D97-AF65-F5344CB8AC3E}">
        <p14:creationId xmlns:p14="http://schemas.microsoft.com/office/powerpoint/2010/main" val="1991653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D9FCB-09BE-1458-BE03-837F6030E3BC}"/>
              </a:ext>
            </a:extLst>
          </p:cNvPr>
          <p:cNvSpPr>
            <a:spLocks noGrp="1"/>
          </p:cNvSpPr>
          <p:nvPr>
            <p:ph type="title"/>
          </p:nvPr>
        </p:nvSpPr>
        <p:spPr/>
        <p:txBody>
          <a:bodyPr/>
          <a:lstStyle/>
          <a:p>
            <a:r>
              <a:rPr lang="en-US" dirty="0"/>
              <a:t>Clear Objectives for Each Group</a:t>
            </a:r>
          </a:p>
        </p:txBody>
      </p:sp>
      <p:sp>
        <p:nvSpPr>
          <p:cNvPr id="3" name="Content Placeholder 2">
            <a:extLst>
              <a:ext uri="{FF2B5EF4-FFF2-40B4-BE49-F238E27FC236}">
                <a16:creationId xmlns:a16="http://schemas.microsoft.com/office/drawing/2014/main" id="{023C6635-71D7-1074-EF04-E12C167FF668}"/>
              </a:ext>
            </a:extLst>
          </p:cNvPr>
          <p:cNvSpPr>
            <a:spLocks noGrp="1"/>
          </p:cNvSpPr>
          <p:nvPr>
            <p:ph idx="1"/>
          </p:nvPr>
        </p:nvSpPr>
        <p:spPr/>
        <p:txBody>
          <a:bodyPr/>
          <a:lstStyle/>
          <a:p>
            <a:r>
              <a:rPr lang="en-US" sz="2800" dirty="0"/>
              <a:t>Make deliverables very clear</a:t>
            </a:r>
          </a:p>
          <a:p>
            <a:pPr lvl="1"/>
            <a:r>
              <a:rPr lang="en-US" sz="2400" dirty="0"/>
              <a:t>What problems to solve or issues to address</a:t>
            </a:r>
          </a:p>
          <a:p>
            <a:pPr lvl="1"/>
            <a:r>
              <a:rPr lang="en-US" sz="2400" dirty="0"/>
              <a:t>Are they tasked with making decisions, providing recommendations, or merely highlighting key issues?</a:t>
            </a:r>
          </a:p>
          <a:p>
            <a:pPr lvl="2"/>
            <a:r>
              <a:rPr lang="en-US" sz="2000" dirty="0"/>
              <a:t>I think having them recommend changes and then having the whole department discuss and make decisions is probably the best way to go</a:t>
            </a:r>
          </a:p>
          <a:p>
            <a:pPr lvl="1"/>
            <a:r>
              <a:rPr lang="en-US" sz="2400" dirty="0"/>
              <a:t>Provide a clear timeline</a:t>
            </a:r>
          </a:p>
          <a:p>
            <a:pPr lvl="1"/>
            <a:r>
              <a:rPr lang="en-US" sz="2400" dirty="0"/>
              <a:t>Have interim deliverables to check on status</a:t>
            </a:r>
          </a:p>
          <a:p>
            <a:pPr lvl="1"/>
            <a:r>
              <a:rPr lang="en-US" sz="2400" dirty="0"/>
              <a:t>(The Department Chair has to be the project manager of the whole process)</a:t>
            </a:r>
          </a:p>
        </p:txBody>
      </p:sp>
      <p:sp>
        <p:nvSpPr>
          <p:cNvPr id="4" name="Slide Number Placeholder 3">
            <a:extLst>
              <a:ext uri="{FF2B5EF4-FFF2-40B4-BE49-F238E27FC236}">
                <a16:creationId xmlns:a16="http://schemas.microsoft.com/office/drawing/2014/main" id="{8E8BEB9B-AE27-0FE3-31F0-033EE57D8FC7}"/>
              </a:ext>
            </a:extLst>
          </p:cNvPr>
          <p:cNvSpPr>
            <a:spLocks noGrp="1"/>
          </p:cNvSpPr>
          <p:nvPr>
            <p:ph type="sldNum" sz="quarter" idx="12"/>
          </p:nvPr>
        </p:nvSpPr>
        <p:spPr/>
        <p:txBody>
          <a:bodyPr/>
          <a:lstStyle/>
          <a:p>
            <a:fld id="{6E0D592C-12AA-8A4B-9D71-842280A72536}" type="slidenum">
              <a:rPr lang="en-US" altLang="en-US" smtClean="0"/>
              <a:pPr/>
              <a:t>17</a:t>
            </a:fld>
            <a:endParaRPr lang="en-US" altLang="en-US"/>
          </a:p>
        </p:txBody>
      </p:sp>
    </p:spTree>
    <p:extLst>
      <p:ext uri="{BB962C8B-B14F-4D97-AF65-F5344CB8AC3E}">
        <p14:creationId xmlns:p14="http://schemas.microsoft.com/office/powerpoint/2010/main" val="309169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D1072-DBE7-604F-C970-0FF99370025C}"/>
              </a:ext>
            </a:extLst>
          </p:cNvPr>
          <p:cNvSpPr>
            <a:spLocks noGrp="1"/>
          </p:cNvSpPr>
          <p:nvPr>
            <p:ph type="title"/>
          </p:nvPr>
        </p:nvSpPr>
        <p:spPr/>
        <p:txBody>
          <a:bodyPr/>
          <a:lstStyle/>
          <a:p>
            <a:r>
              <a:rPr lang="en-US" dirty="0"/>
              <a:t>Timeline</a:t>
            </a:r>
          </a:p>
        </p:txBody>
      </p:sp>
      <p:sp>
        <p:nvSpPr>
          <p:cNvPr id="3" name="Content Placeholder 2">
            <a:extLst>
              <a:ext uri="{FF2B5EF4-FFF2-40B4-BE49-F238E27FC236}">
                <a16:creationId xmlns:a16="http://schemas.microsoft.com/office/drawing/2014/main" id="{854D7256-9862-6D63-7BD4-258F85198822}"/>
              </a:ext>
            </a:extLst>
          </p:cNvPr>
          <p:cNvSpPr>
            <a:spLocks noGrp="1"/>
          </p:cNvSpPr>
          <p:nvPr>
            <p:ph idx="1"/>
          </p:nvPr>
        </p:nvSpPr>
        <p:spPr>
          <a:xfrm>
            <a:off x="381000" y="1219200"/>
            <a:ext cx="8458200" cy="4525963"/>
          </a:xfrm>
        </p:spPr>
        <p:txBody>
          <a:bodyPr/>
          <a:lstStyle/>
          <a:p>
            <a:r>
              <a:rPr lang="en-US" sz="2800" dirty="0"/>
              <a:t>Kickoff </a:t>
            </a:r>
          </a:p>
          <a:p>
            <a:pPr lvl="1"/>
            <a:r>
              <a:rPr lang="en-US" sz="2400" dirty="0"/>
              <a:t>Include the entire department (everyone involved in the process)</a:t>
            </a:r>
          </a:p>
          <a:p>
            <a:pPr lvl="2"/>
            <a:r>
              <a:rPr lang="en-US" sz="2000" dirty="0"/>
              <a:t>We even had PhD students there</a:t>
            </a:r>
          </a:p>
          <a:p>
            <a:pPr lvl="1"/>
            <a:r>
              <a:rPr lang="en-US" sz="2400" dirty="0"/>
              <a:t>Goal is to get some excitement but also provide clear direction and roles</a:t>
            </a:r>
          </a:p>
          <a:p>
            <a:r>
              <a:rPr lang="en-US" sz="2800" dirty="0"/>
              <a:t>Phase 1</a:t>
            </a:r>
          </a:p>
          <a:p>
            <a:pPr lvl="1"/>
            <a:r>
              <a:rPr lang="en-US" sz="2400" dirty="0"/>
              <a:t>Committees meet to start to address the key issues within their particular area</a:t>
            </a:r>
          </a:p>
          <a:p>
            <a:pPr lvl="1"/>
            <a:r>
              <a:rPr lang="en-US" sz="2400" dirty="0"/>
              <a:t>Goal is to come up with preliminary recommendations</a:t>
            </a:r>
          </a:p>
          <a:p>
            <a:pPr lvl="1"/>
            <a:r>
              <a:rPr lang="en-US" sz="2400" dirty="0"/>
              <a:t>Do any surveys, benchmarking, or other research if needed</a:t>
            </a:r>
          </a:p>
          <a:p>
            <a:pPr lvl="1"/>
            <a:r>
              <a:rPr lang="en-US" sz="2400" dirty="0"/>
              <a:t>Concludes with presentation of initial recommendations</a:t>
            </a:r>
          </a:p>
        </p:txBody>
      </p:sp>
      <p:sp>
        <p:nvSpPr>
          <p:cNvPr id="4" name="Slide Number Placeholder 3">
            <a:extLst>
              <a:ext uri="{FF2B5EF4-FFF2-40B4-BE49-F238E27FC236}">
                <a16:creationId xmlns:a16="http://schemas.microsoft.com/office/drawing/2014/main" id="{6E0589AA-064B-F195-3D43-9D76D75528F3}"/>
              </a:ext>
            </a:extLst>
          </p:cNvPr>
          <p:cNvSpPr>
            <a:spLocks noGrp="1"/>
          </p:cNvSpPr>
          <p:nvPr>
            <p:ph type="sldNum" sz="quarter" idx="12"/>
          </p:nvPr>
        </p:nvSpPr>
        <p:spPr/>
        <p:txBody>
          <a:bodyPr/>
          <a:lstStyle/>
          <a:p>
            <a:fld id="{6E0D592C-12AA-8A4B-9D71-842280A72536}" type="slidenum">
              <a:rPr lang="en-US" altLang="en-US" smtClean="0"/>
              <a:pPr/>
              <a:t>18</a:t>
            </a:fld>
            <a:endParaRPr lang="en-US" altLang="en-US"/>
          </a:p>
        </p:txBody>
      </p:sp>
    </p:spTree>
    <p:extLst>
      <p:ext uri="{BB962C8B-B14F-4D97-AF65-F5344CB8AC3E}">
        <p14:creationId xmlns:p14="http://schemas.microsoft.com/office/powerpoint/2010/main" val="3422006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659D6-39EA-BE9E-31F2-B632D11232B2}"/>
              </a:ext>
            </a:extLst>
          </p:cNvPr>
          <p:cNvSpPr>
            <a:spLocks noGrp="1"/>
          </p:cNvSpPr>
          <p:nvPr>
            <p:ph type="title"/>
          </p:nvPr>
        </p:nvSpPr>
        <p:spPr/>
        <p:txBody>
          <a:bodyPr/>
          <a:lstStyle/>
          <a:p>
            <a:r>
              <a:rPr lang="en-US" dirty="0"/>
              <a:t>Timeline (Cont’d)</a:t>
            </a:r>
          </a:p>
        </p:txBody>
      </p:sp>
      <p:sp>
        <p:nvSpPr>
          <p:cNvPr id="3" name="Content Placeholder 2">
            <a:extLst>
              <a:ext uri="{FF2B5EF4-FFF2-40B4-BE49-F238E27FC236}">
                <a16:creationId xmlns:a16="http://schemas.microsoft.com/office/drawing/2014/main" id="{B8C0EDF5-ADD0-D35C-C167-8B43B8318A3D}"/>
              </a:ext>
            </a:extLst>
          </p:cNvPr>
          <p:cNvSpPr>
            <a:spLocks noGrp="1"/>
          </p:cNvSpPr>
          <p:nvPr>
            <p:ph idx="1"/>
          </p:nvPr>
        </p:nvSpPr>
        <p:spPr>
          <a:xfrm>
            <a:off x="457200" y="1524000"/>
            <a:ext cx="8229600" cy="4525963"/>
          </a:xfrm>
        </p:spPr>
        <p:txBody>
          <a:bodyPr/>
          <a:lstStyle/>
          <a:p>
            <a:r>
              <a:rPr lang="en-US" dirty="0"/>
              <a:t>Phase 2</a:t>
            </a:r>
          </a:p>
          <a:p>
            <a:pPr lvl="1"/>
            <a:r>
              <a:rPr lang="en-US" dirty="0"/>
              <a:t>Committees address any feedback from the department </a:t>
            </a:r>
          </a:p>
          <a:p>
            <a:pPr lvl="1"/>
            <a:r>
              <a:rPr lang="en-US" dirty="0"/>
              <a:t>Finalize recommendations and put together action plans</a:t>
            </a:r>
          </a:p>
          <a:p>
            <a:pPr lvl="1"/>
            <a:r>
              <a:rPr lang="en-US" dirty="0"/>
              <a:t>Concludes with presenting draft of final recommendations to the department</a:t>
            </a:r>
          </a:p>
          <a:p>
            <a:r>
              <a:rPr lang="en-US" dirty="0"/>
              <a:t>Phase 3</a:t>
            </a:r>
          </a:p>
          <a:p>
            <a:pPr lvl="1"/>
            <a:r>
              <a:rPr lang="en-US" dirty="0"/>
              <a:t>Bring everything together and finalize what will change and document everything into a strategic plan for the department</a:t>
            </a:r>
          </a:p>
        </p:txBody>
      </p:sp>
      <p:sp>
        <p:nvSpPr>
          <p:cNvPr id="4" name="Slide Number Placeholder 3">
            <a:extLst>
              <a:ext uri="{FF2B5EF4-FFF2-40B4-BE49-F238E27FC236}">
                <a16:creationId xmlns:a16="http://schemas.microsoft.com/office/drawing/2014/main" id="{867CAC65-7D65-67B2-466B-D29F03C7B333}"/>
              </a:ext>
            </a:extLst>
          </p:cNvPr>
          <p:cNvSpPr>
            <a:spLocks noGrp="1"/>
          </p:cNvSpPr>
          <p:nvPr>
            <p:ph type="sldNum" sz="quarter" idx="12"/>
          </p:nvPr>
        </p:nvSpPr>
        <p:spPr/>
        <p:txBody>
          <a:bodyPr/>
          <a:lstStyle/>
          <a:p>
            <a:fld id="{6E0D592C-12AA-8A4B-9D71-842280A72536}" type="slidenum">
              <a:rPr lang="en-US" altLang="en-US" smtClean="0"/>
              <a:pPr/>
              <a:t>19</a:t>
            </a:fld>
            <a:endParaRPr lang="en-US" altLang="en-US"/>
          </a:p>
        </p:txBody>
      </p:sp>
    </p:spTree>
    <p:extLst>
      <p:ext uri="{BB962C8B-B14F-4D97-AF65-F5344CB8AC3E}">
        <p14:creationId xmlns:p14="http://schemas.microsoft.com/office/powerpoint/2010/main" val="918852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DE11BF-C6E4-30AE-FF9F-99ECCE0955CF}"/>
              </a:ext>
            </a:extLst>
          </p:cNvPr>
          <p:cNvSpPr>
            <a:spLocks noGrp="1"/>
          </p:cNvSpPr>
          <p:nvPr>
            <p:ph type="ctrTitle"/>
          </p:nvPr>
        </p:nvSpPr>
        <p:spPr/>
        <p:txBody>
          <a:bodyPr/>
          <a:lstStyle/>
          <a:p>
            <a:pPr algn="ctr"/>
            <a:r>
              <a:rPr lang="en-US" dirty="0"/>
              <a:t>Kicking off the MOR Strategic Planning Process</a:t>
            </a:r>
          </a:p>
        </p:txBody>
      </p:sp>
      <p:sp>
        <p:nvSpPr>
          <p:cNvPr id="7" name="Subtitle 6">
            <a:extLst>
              <a:ext uri="{FF2B5EF4-FFF2-40B4-BE49-F238E27FC236}">
                <a16:creationId xmlns:a16="http://schemas.microsoft.com/office/drawing/2014/main" id="{B8367E15-8EB6-BD87-C2A0-5CC27F3D1743}"/>
              </a:ext>
            </a:extLst>
          </p:cNvPr>
          <p:cNvSpPr>
            <a:spLocks noGrp="1"/>
          </p:cNvSpPr>
          <p:nvPr>
            <p:ph type="subTitle" idx="1"/>
          </p:nvPr>
        </p:nvSpPr>
        <p:spPr/>
        <p:txBody>
          <a:bodyPr/>
          <a:lstStyle/>
          <a:p>
            <a:r>
              <a:rPr lang="en-US" dirty="0"/>
              <a:t>An Example</a:t>
            </a:r>
          </a:p>
        </p:txBody>
      </p:sp>
      <p:sp>
        <p:nvSpPr>
          <p:cNvPr id="4" name="Slide Number Placeholder 3">
            <a:extLst>
              <a:ext uri="{FF2B5EF4-FFF2-40B4-BE49-F238E27FC236}">
                <a16:creationId xmlns:a16="http://schemas.microsoft.com/office/drawing/2014/main" id="{5FCB2816-1029-860B-546A-81305A3FF99C}"/>
              </a:ext>
            </a:extLst>
          </p:cNvPr>
          <p:cNvSpPr>
            <a:spLocks noGrp="1"/>
          </p:cNvSpPr>
          <p:nvPr>
            <p:ph type="sldNum" sz="quarter" idx="12"/>
          </p:nvPr>
        </p:nvSpPr>
        <p:spPr/>
        <p:txBody>
          <a:bodyPr/>
          <a:lstStyle/>
          <a:p>
            <a:fld id="{6E0D592C-12AA-8A4B-9D71-842280A72536}" type="slidenum">
              <a:rPr lang="en-US" altLang="en-US" smtClean="0"/>
              <a:pPr/>
              <a:t>20</a:t>
            </a:fld>
            <a:endParaRPr lang="en-US" altLang="en-US"/>
          </a:p>
        </p:txBody>
      </p:sp>
    </p:spTree>
    <p:extLst>
      <p:ext uri="{BB962C8B-B14F-4D97-AF65-F5344CB8AC3E}">
        <p14:creationId xmlns:p14="http://schemas.microsoft.com/office/powerpoint/2010/main" val="2775147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25C5-0E16-57A0-6CB0-AA426DA800E8}"/>
              </a:ext>
            </a:extLst>
          </p:cNvPr>
          <p:cNvSpPr>
            <a:spLocks noGrp="1"/>
          </p:cNvSpPr>
          <p:nvPr>
            <p:ph type="title"/>
          </p:nvPr>
        </p:nvSpPr>
        <p:spPr/>
        <p:txBody>
          <a:bodyPr/>
          <a:lstStyle/>
          <a:p>
            <a:pPr algn="ctr"/>
            <a:r>
              <a:rPr lang="en-US" dirty="0"/>
              <a:t>MOR Strategic Planning Kick-off</a:t>
            </a:r>
          </a:p>
        </p:txBody>
      </p:sp>
      <p:sp>
        <p:nvSpPr>
          <p:cNvPr id="3" name="Content Placeholder 2">
            <a:extLst>
              <a:ext uri="{FF2B5EF4-FFF2-40B4-BE49-F238E27FC236}">
                <a16:creationId xmlns:a16="http://schemas.microsoft.com/office/drawing/2014/main" id="{432D091B-0670-EF70-DDD3-DF00E41DB057}"/>
              </a:ext>
            </a:extLst>
          </p:cNvPr>
          <p:cNvSpPr>
            <a:spLocks noGrp="1"/>
          </p:cNvSpPr>
          <p:nvPr>
            <p:ph idx="1"/>
          </p:nvPr>
        </p:nvSpPr>
        <p:spPr>
          <a:xfrm>
            <a:off x="304800" y="1371600"/>
            <a:ext cx="8839200" cy="3355259"/>
          </a:xfrm>
        </p:spPr>
        <p:txBody>
          <a:bodyPr/>
          <a:lstStyle/>
          <a:p>
            <a:r>
              <a:rPr lang="en-US" sz="2800" dirty="0"/>
              <a:t>USC is a great university, and Marshall is doing very well</a:t>
            </a:r>
          </a:p>
          <a:p>
            <a:pPr lvl="1"/>
            <a:r>
              <a:rPr lang="en-US" sz="2400" dirty="0"/>
              <a:t>Lots of new faculty; donations are up with Geoff in charge</a:t>
            </a:r>
          </a:p>
          <a:p>
            <a:r>
              <a:rPr lang="en-US" sz="2800" dirty="0"/>
              <a:t>MOR is doing well</a:t>
            </a:r>
          </a:p>
          <a:p>
            <a:pPr lvl="1"/>
            <a:r>
              <a:rPr lang="en-US" sz="2400" dirty="0"/>
              <a:t>Enrollments in UG and grad classes are strong (not perfect, but strong)</a:t>
            </a:r>
          </a:p>
          <a:p>
            <a:pPr lvl="1"/>
            <a:r>
              <a:rPr lang="en-US" sz="2400" dirty="0"/>
              <a:t>Strong publishing</a:t>
            </a:r>
          </a:p>
          <a:p>
            <a:pPr lvl="1"/>
            <a:r>
              <a:rPr lang="en-US" sz="2400" dirty="0"/>
              <a:t>In leadership positions in the Dean’s office</a:t>
            </a:r>
          </a:p>
          <a:p>
            <a:r>
              <a:rPr lang="en-US" sz="2800" dirty="0"/>
              <a:t>Great faculty and staff and PhD students! (many of whom are pretty new)</a:t>
            </a:r>
          </a:p>
          <a:p>
            <a:r>
              <a:rPr lang="en-US" sz="2800" dirty="0"/>
              <a:t>But how do we stay strong and continue to improve?</a:t>
            </a:r>
          </a:p>
          <a:p>
            <a:pPr lvl="1"/>
            <a:r>
              <a:rPr lang="en-US" sz="2400" dirty="0"/>
              <a:t>That is the focus of our plans for this year</a:t>
            </a:r>
          </a:p>
          <a:p>
            <a:pPr lvl="1"/>
            <a:endParaRPr lang="en-US" sz="2400" dirty="0"/>
          </a:p>
        </p:txBody>
      </p:sp>
    </p:spTree>
    <p:extLst>
      <p:ext uri="{BB962C8B-B14F-4D97-AF65-F5344CB8AC3E}">
        <p14:creationId xmlns:p14="http://schemas.microsoft.com/office/powerpoint/2010/main" val="3702001780"/>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5625-B6CE-F4D1-4D49-C92AC68B5667}"/>
              </a:ext>
            </a:extLst>
          </p:cNvPr>
          <p:cNvSpPr>
            <a:spLocks noGrp="1"/>
          </p:cNvSpPr>
          <p:nvPr>
            <p:ph type="title"/>
          </p:nvPr>
        </p:nvSpPr>
        <p:spPr/>
        <p:txBody>
          <a:bodyPr/>
          <a:lstStyle/>
          <a:p>
            <a:pPr algn="ctr"/>
            <a:r>
              <a:rPr lang="en-US" dirty="0"/>
              <a:t>Start Today</a:t>
            </a:r>
          </a:p>
        </p:txBody>
      </p:sp>
      <p:sp>
        <p:nvSpPr>
          <p:cNvPr id="3" name="Content Placeholder 2">
            <a:extLst>
              <a:ext uri="{FF2B5EF4-FFF2-40B4-BE49-F238E27FC236}">
                <a16:creationId xmlns:a16="http://schemas.microsoft.com/office/drawing/2014/main" id="{5223E36E-AB94-D99A-04F0-C147518BB1D9}"/>
              </a:ext>
            </a:extLst>
          </p:cNvPr>
          <p:cNvSpPr>
            <a:spLocks noGrp="1"/>
          </p:cNvSpPr>
          <p:nvPr>
            <p:ph idx="1"/>
          </p:nvPr>
        </p:nvSpPr>
        <p:spPr>
          <a:xfrm>
            <a:off x="457200" y="1295400"/>
            <a:ext cx="8229600" cy="4525963"/>
          </a:xfrm>
        </p:spPr>
        <p:txBody>
          <a:bodyPr/>
          <a:lstStyle/>
          <a:p>
            <a:r>
              <a:rPr lang="en-US" sz="2800" dirty="0"/>
              <a:t>Get into four groups and discuss three questions</a:t>
            </a:r>
          </a:p>
          <a:p>
            <a:pPr lvl="1"/>
            <a:r>
              <a:rPr lang="en-US" sz="2400" dirty="0"/>
              <a:t>What are MOR’s main strengths that we can build on to improve ourselves?</a:t>
            </a:r>
          </a:p>
          <a:p>
            <a:pPr lvl="1"/>
            <a:r>
              <a:rPr lang="en-US" sz="2400" dirty="0"/>
              <a:t>What are MOR’s main weaknesses that could hold us back?</a:t>
            </a:r>
          </a:p>
          <a:p>
            <a:pPr lvl="1"/>
            <a:r>
              <a:rPr lang="en-US" sz="2400" dirty="0"/>
              <a:t>What do we want MOR to look like in 5-7 years?</a:t>
            </a:r>
          </a:p>
          <a:p>
            <a:r>
              <a:rPr lang="en-US" sz="2800" dirty="0"/>
              <a:t>I will collect the notes from each group and share with the department</a:t>
            </a:r>
          </a:p>
          <a:p>
            <a:pPr lvl="1"/>
            <a:r>
              <a:rPr lang="en-US" sz="2400" dirty="0"/>
              <a:t>We can discuss them briefly today if we have time</a:t>
            </a:r>
          </a:p>
          <a:p>
            <a:r>
              <a:rPr lang="en-US" sz="2800" dirty="0"/>
              <a:t>Here is the broader plan for our strategic review</a:t>
            </a:r>
          </a:p>
        </p:txBody>
      </p:sp>
    </p:spTree>
    <p:extLst>
      <p:ext uri="{BB962C8B-B14F-4D97-AF65-F5344CB8AC3E}">
        <p14:creationId xmlns:p14="http://schemas.microsoft.com/office/powerpoint/2010/main" val="936542927"/>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7D46-2B7E-6FCF-0BE3-3901522D182C}"/>
              </a:ext>
            </a:extLst>
          </p:cNvPr>
          <p:cNvSpPr>
            <a:spLocks noGrp="1"/>
          </p:cNvSpPr>
          <p:nvPr>
            <p:ph type="title"/>
          </p:nvPr>
        </p:nvSpPr>
        <p:spPr>
          <a:xfrm>
            <a:off x="457200" y="457200"/>
            <a:ext cx="8229600" cy="626807"/>
          </a:xfrm>
        </p:spPr>
        <p:txBody>
          <a:bodyPr/>
          <a:lstStyle/>
          <a:p>
            <a:pPr algn="ctr"/>
            <a:r>
              <a:rPr lang="en-US" sz="4000" dirty="0"/>
              <a:t>Organization of Review:</a:t>
            </a:r>
            <a:br>
              <a:rPr lang="en-US" sz="4000" dirty="0"/>
            </a:br>
            <a:r>
              <a:rPr lang="en-US" sz="4000" dirty="0"/>
              <a:t>Research, Teaching and Culture</a:t>
            </a:r>
          </a:p>
        </p:txBody>
      </p:sp>
      <p:sp>
        <p:nvSpPr>
          <p:cNvPr id="3" name="Content Placeholder 2">
            <a:extLst>
              <a:ext uri="{FF2B5EF4-FFF2-40B4-BE49-F238E27FC236}">
                <a16:creationId xmlns:a16="http://schemas.microsoft.com/office/drawing/2014/main" id="{C0F65172-79B4-362C-E884-4797F77F7533}"/>
              </a:ext>
            </a:extLst>
          </p:cNvPr>
          <p:cNvSpPr>
            <a:spLocks noGrp="1"/>
          </p:cNvSpPr>
          <p:nvPr>
            <p:ph idx="1"/>
          </p:nvPr>
        </p:nvSpPr>
        <p:spPr>
          <a:xfrm>
            <a:off x="457200" y="1371600"/>
            <a:ext cx="8229600" cy="4525963"/>
          </a:xfrm>
        </p:spPr>
        <p:txBody>
          <a:bodyPr/>
          <a:lstStyle/>
          <a:p>
            <a:r>
              <a:rPr lang="en-US" sz="2800" dirty="0"/>
              <a:t>Research: How do we improve the research environment in MOR?</a:t>
            </a:r>
          </a:p>
          <a:p>
            <a:pPr lvl="1"/>
            <a:r>
              <a:rPr lang="en-US" sz="2400" dirty="0"/>
              <a:t>Two sub-committees</a:t>
            </a:r>
          </a:p>
          <a:p>
            <a:pPr lvl="2"/>
            <a:r>
              <a:rPr lang="en-US" sz="2000" dirty="0"/>
              <a:t>Research environment &amp; identity (co-chaired by Nan and Scott)</a:t>
            </a:r>
          </a:p>
          <a:p>
            <a:pPr lvl="3"/>
            <a:r>
              <a:rPr lang="en-US" sz="1800" dirty="0"/>
              <a:t>How can we better support junior faculty in research?</a:t>
            </a:r>
          </a:p>
          <a:p>
            <a:pPr lvl="3"/>
            <a:r>
              <a:rPr lang="en-US" sz="1800" dirty="0"/>
              <a:t>How can we better support Associate Professors in getting promoted to Full?</a:t>
            </a:r>
          </a:p>
          <a:p>
            <a:pPr lvl="3"/>
            <a:r>
              <a:rPr lang="en-US" sz="1800" dirty="0"/>
              <a:t>How can we better assess recruiting priorities and identify key research areas?</a:t>
            </a:r>
          </a:p>
          <a:p>
            <a:pPr lvl="3"/>
            <a:r>
              <a:rPr lang="en-US" sz="1800" dirty="0"/>
              <a:t>Can/should we do anything to encourage more practitioner-oriented research by tenured faculty?</a:t>
            </a:r>
          </a:p>
          <a:p>
            <a:pPr lvl="2"/>
            <a:r>
              <a:rPr lang="en-US" sz="2000" dirty="0"/>
              <a:t>PhD Committee (co-chaired by </a:t>
            </a:r>
            <a:r>
              <a:rPr lang="en-US" sz="2000" dirty="0" err="1"/>
              <a:t>Florenta</a:t>
            </a:r>
            <a:r>
              <a:rPr lang="en-US" sz="2000" dirty="0"/>
              <a:t> and Eric)</a:t>
            </a:r>
          </a:p>
          <a:p>
            <a:pPr lvl="3"/>
            <a:r>
              <a:rPr lang="en-US" sz="1800" dirty="0"/>
              <a:t>How can we improve the MOR PhD program?</a:t>
            </a:r>
          </a:p>
          <a:p>
            <a:pPr lvl="4"/>
            <a:r>
              <a:rPr lang="en-US" sz="1800" dirty="0"/>
              <a:t>Recruiting?  Required classes?  Mentoring?  And ultimately placement?</a:t>
            </a:r>
          </a:p>
          <a:p>
            <a:pPr lvl="1"/>
            <a:endParaRPr lang="en-US" sz="2400" dirty="0"/>
          </a:p>
        </p:txBody>
      </p:sp>
    </p:spTree>
    <p:extLst>
      <p:ext uri="{BB962C8B-B14F-4D97-AF65-F5344CB8AC3E}">
        <p14:creationId xmlns:p14="http://schemas.microsoft.com/office/powerpoint/2010/main" val="2250195675"/>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7D46-2B7E-6FCF-0BE3-3901522D182C}"/>
              </a:ext>
            </a:extLst>
          </p:cNvPr>
          <p:cNvSpPr>
            <a:spLocks noGrp="1"/>
          </p:cNvSpPr>
          <p:nvPr>
            <p:ph type="title"/>
          </p:nvPr>
        </p:nvSpPr>
        <p:spPr>
          <a:xfrm>
            <a:off x="457200" y="533400"/>
            <a:ext cx="8229600" cy="626807"/>
          </a:xfrm>
        </p:spPr>
        <p:txBody>
          <a:bodyPr/>
          <a:lstStyle/>
          <a:p>
            <a:pPr algn="ctr"/>
            <a:r>
              <a:rPr lang="en-US" sz="4000" dirty="0"/>
              <a:t>Organization of Review:</a:t>
            </a:r>
            <a:br>
              <a:rPr lang="en-US" sz="4000" dirty="0"/>
            </a:br>
            <a:r>
              <a:rPr lang="en-US" sz="4000" dirty="0"/>
              <a:t>Research, Teaching and Culture II</a:t>
            </a:r>
          </a:p>
        </p:txBody>
      </p:sp>
      <p:sp>
        <p:nvSpPr>
          <p:cNvPr id="3" name="Content Placeholder 2">
            <a:extLst>
              <a:ext uri="{FF2B5EF4-FFF2-40B4-BE49-F238E27FC236}">
                <a16:creationId xmlns:a16="http://schemas.microsoft.com/office/drawing/2014/main" id="{C0F65172-79B4-362C-E884-4797F77F7533}"/>
              </a:ext>
            </a:extLst>
          </p:cNvPr>
          <p:cNvSpPr>
            <a:spLocks noGrp="1"/>
          </p:cNvSpPr>
          <p:nvPr>
            <p:ph idx="1"/>
          </p:nvPr>
        </p:nvSpPr>
        <p:spPr>
          <a:xfrm>
            <a:off x="457200" y="1600201"/>
            <a:ext cx="8334910" cy="5257800"/>
          </a:xfrm>
        </p:spPr>
        <p:txBody>
          <a:bodyPr>
            <a:normAutofit fontScale="85000" lnSpcReduction="10000"/>
          </a:bodyPr>
          <a:lstStyle/>
          <a:p>
            <a:r>
              <a:rPr lang="en-US" dirty="0"/>
              <a:t>Teaching: How do we improve teaching and enrollments in MOR?</a:t>
            </a:r>
          </a:p>
          <a:p>
            <a:pPr lvl="1"/>
            <a:r>
              <a:rPr lang="en-US" dirty="0"/>
              <a:t>Two sub-committees</a:t>
            </a:r>
          </a:p>
          <a:p>
            <a:pPr lvl="2"/>
            <a:r>
              <a:rPr lang="en-US" dirty="0"/>
              <a:t>Enhancing Teaching Quality (chaired by Marco)</a:t>
            </a:r>
          </a:p>
          <a:p>
            <a:pPr lvl="3"/>
            <a:r>
              <a:rPr lang="en-US" dirty="0"/>
              <a:t>How can we better support our faculty as teachers?</a:t>
            </a:r>
          </a:p>
          <a:p>
            <a:pPr lvl="3"/>
            <a:r>
              <a:rPr lang="en-US" dirty="0"/>
              <a:t>How to provide additional rewards/recognition and coaching where needed?</a:t>
            </a:r>
          </a:p>
          <a:p>
            <a:pPr lvl="3"/>
            <a:r>
              <a:rPr lang="en-US" dirty="0"/>
              <a:t>How to identify faculty who may need coaching (before the Dean’s office gets involved)?</a:t>
            </a:r>
          </a:p>
          <a:p>
            <a:pPr lvl="3"/>
            <a:r>
              <a:rPr lang="en-US" dirty="0"/>
              <a:t>How can we encourage faculty to seek feedback and support and encourage innovation?</a:t>
            </a:r>
          </a:p>
          <a:p>
            <a:pPr lvl="2"/>
            <a:r>
              <a:rPr lang="en-US" dirty="0"/>
              <a:t>Examining MOR Electives (co-chaired by Arvind and Nate)</a:t>
            </a:r>
          </a:p>
          <a:p>
            <a:pPr lvl="3"/>
            <a:r>
              <a:rPr lang="en-US" dirty="0"/>
              <a:t>How can we improve MOR electives?</a:t>
            </a:r>
          </a:p>
          <a:p>
            <a:pPr lvl="3"/>
            <a:r>
              <a:rPr lang="en-US" dirty="0"/>
              <a:t>Examine portfolio of electives and suggest changes.</a:t>
            </a:r>
          </a:p>
          <a:p>
            <a:pPr lvl="3"/>
            <a:r>
              <a:rPr lang="en-US" dirty="0"/>
              <a:t>How can MOR best prepare for the changes coming to include more condensed and online electives for the revised PM and OMBA programs?</a:t>
            </a:r>
          </a:p>
        </p:txBody>
      </p:sp>
    </p:spTree>
    <p:extLst>
      <p:ext uri="{BB962C8B-B14F-4D97-AF65-F5344CB8AC3E}">
        <p14:creationId xmlns:p14="http://schemas.microsoft.com/office/powerpoint/2010/main" val="216447589"/>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7D46-2B7E-6FCF-0BE3-3901522D182C}"/>
              </a:ext>
            </a:extLst>
          </p:cNvPr>
          <p:cNvSpPr>
            <a:spLocks noGrp="1"/>
          </p:cNvSpPr>
          <p:nvPr>
            <p:ph type="title"/>
          </p:nvPr>
        </p:nvSpPr>
        <p:spPr>
          <a:xfrm>
            <a:off x="457200" y="457200"/>
            <a:ext cx="8229600" cy="626807"/>
          </a:xfrm>
        </p:spPr>
        <p:txBody>
          <a:bodyPr/>
          <a:lstStyle/>
          <a:p>
            <a:pPr algn="ctr"/>
            <a:r>
              <a:rPr lang="en-US" sz="4000" dirty="0"/>
              <a:t>Organization of Review:</a:t>
            </a:r>
            <a:br>
              <a:rPr lang="en-US" sz="4000" dirty="0"/>
            </a:br>
            <a:r>
              <a:rPr lang="en-US" sz="4000" dirty="0"/>
              <a:t>Research, Teaching and Culture III</a:t>
            </a:r>
          </a:p>
        </p:txBody>
      </p:sp>
      <p:sp>
        <p:nvSpPr>
          <p:cNvPr id="3" name="Content Placeholder 2">
            <a:extLst>
              <a:ext uri="{FF2B5EF4-FFF2-40B4-BE49-F238E27FC236}">
                <a16:creationId xmlns:a16="http://schemas.microsoft.com/office/drawing/2014/main" id="{C0F65172-79B4-362C-E884-4797F77F7533}"/>
              </a:ext>
            </a:extLst>
          </p:cNvPr>
          <p:cNvSpPr>
            <a:spLocks noGrp="1"/>
          </p:cNvSpPr>
          <p:nvPr>
            <p:ph idx="1"/>
          </p:nvPr>
        </p:nvSpPr>
        <p:spPr>
          <a:xfrm>
            <a:off x="457200" y="1524001"/>
            <a:ext cx="8334910" cy="5257800"/>
          </a:xfrm>
        </p:spPr>
        <p:txBody>
          <a:bodyPr>
            <a:normAutofit fontScale="85000" lnSpcReduction="20000"/>
          </a:bodyPr>
          <a:lstStyle/>
          <a:p>
            <a:r>
              <a:rPr lang="en-US" dirty="0"/>
              <a:t>Culture: How do we improve the culture in MOR?</a:t>
            </a:r>
          </a:p>
          <a:p>
            <a:pPr marL="260747" indent="0">
              <a:buNone/>
            </a:pPr>
            <a:r>
              <a:rPr lang="en-US" dirty="0"/>
              <a:t>(While our culture may be strong, it could be better and even good things need review and adjustment over time.)</a:t>
            </a:r>
          </a:p>
          <a:p>
            <a:pPr lvl="1"/>
            <a:r>
              <a:rPr lang="en-US" dirty="0"/>
              <a:t>Two culture sub-committees (one chaired by Becky, the other by Christian)</a:t>
            </a:r>
          </a:p>
          <a:p>
            <a:pPr lvl="2"/>
            <a:r>
              <a:rPr lang="en-US" dirty="0"/>
              <a:t> Conduct a joint culture survey of MOR</a:t>
            </a:r>
          </a:p>
          <a:p>
            <a:pPr lvl="2"/>
            <a:r>
              <a:rPr lang="en-US" dirty="0"/>
              <a:t>The two sub-committees will then evaluate the results separately and come up with their own recommendations and action plans for MOR</a:t>
            </a:r>
          </a:p>
          <a:p>
            <a:pPr lvl="1"/>
            <a:r>
              <a:rPr lang="en-US" dirty="0"/>
              <a:t>Our culture is critical. How do we handle conflict?  Are all voices heard? We need to make sure we have a super strong culture that supports all faculty and ensures an inclusive and supportive environment for all faculty, staff and students. </a:t>
            </a:r>
          </a:p>
        </p:txBody>
      </p:sp>
    </p:spTree>
    <p:extLst>
      <p:ext uri="{BB962C8B-B14F-4D97-AF65-F5344CB8AC3E}">
        <p14:creationId xmlns:p14="http://schemas.microsoft.com/office/powerpoint/2010/main" val="4071853973"/>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56FA-D953-D215-7186-45DEF2BF47EE}"/>
              </a:ext>
            </a:extLst>
          </p:cNvPr>
          <p:cNvSpPr>
            <a:spLocks noGrp="1"/>
          </p:cNvSpPr>
          <p:nvPr>
            <p:ph type="title"/>
          </p:nvPr>
        </p:nvSpPr>
        <p:spPr/>
        <p:txBody>
          <a:bodyPr/>
          <a:lstStyle/>
          <a:p>
            <a:pPr algn="ctr"/>
            <a:r>
              <a:rPr lang="en-US" dirty="0"/>
              <a:t>Timing and Process</a:t>
            </a:r>
          </a:p>
        </p:txBody>
      </p:sp>
      <p:sp>
        <p:nvSpPr>
          <p:cNvPr id="3" name="Content Placeholder 2">
            <a:extLst>
              <a:ext uri="{FF2B5EF4-FFF2-40B4-BE49-F238E27FC236}">
                <a16:creationId xmlns:a16="http://schemas.microsoft.com/office/drawing/2014/main" id="{6B90E861-039B-6484-54E6-C009231305A4}"/>
              </a:ext>
            </a:extLst>
          </p:cNvPr>
          <p:cNvSpPr>
            <a:spLocks noGrp="1"/>
          </p:cNvSpPr>
          <p:nvPr>
            <p:ph idx="1"/>
          </p:nvPr>
        </p:nvSpPr>
        <p:spPr>
          <a:xfrm>
            <a:off x="208052" y="1705699"/>
            <a:ext cx="8792111" cy="5152301"/>
          </a:xfrm>
        </p:spPr>
        <p:txBody>
          <a:bodyPr>
            <a:normAutofit fontScale="62500" lnSpcReduction="20000"/>
          </a:bodyPr>
          <a:lstStyle/>
          <a:p>
            <a:r>
              <a:rPr lang="en-US" dirty="0"/>
              <a:t>Sept 6 – Kick off the process!! I will send a copy of the old strategic plan to everyone, which includes our vision and values</a:t>
            </a:r>
          </a:p>
          <a:p>
            <a:r>
              <a:rPr lang="en-US" dirty="0"/>
              <a:t>Sept 7 – October 31</a:t>
            </a:r>
          </a:p>
          <a:p>
            <a:pPr lvl="1"/>
            <a:r>
              <a:rPr lang="en-US" dirty="0"/>
              <a:t>Each sub-committee will meet (as many times as needed—should be several times) to come up with a preliminary report (rough draft) to share at the fall retreat. </a:t>
            </a:r>
          </a:p>
          <a:p>
            <a:r>
              <a:rPr lang="en-US" dirty="0"/>
              <a:t>November 1  Fall Retreat</a:t>
            </a:r>
          </a:p>
          <a:p>
            <a:pPr lvl="1"/>
            <a:r>
              <a:rPr lang="en-US" dirty="0"/>
              <a:t>Each sub-committee will lead a discussion of the entire department on their ideas and get feedback as we discuss them.</a:t>
            </a:r>
          </a:p>
          <a:p>
            <a:r>
              <a:rPr lang="en-US" dirty="0"/>
              <a:t>November 2 – March 6</a:t>
            </a:r>
          </a:p>
          <a:p>
            <a:pPr lvl="1"/>
            <a:r>
              <a:rPr lang="en-US" dirty="0"/>
              <a:t>Each sub-committee will determine how best to incorporate the feedback from the department and draft a preliminary final proposal with recommendations</a:t>
            </a:r>
          </a:p>
          <a:p>
            <a:r>
              <a:rPr lang="en-US" dirty="0"/>
              <a:t>March 7  Spring Retreat</a:t>
            </a:r>
          </a:p>
          <a:p>
            <a:pPr lvl="1"/>
            <a:r>
              <a:rPr lang="en-US" dirty="0"/>
              <a:t>We will discuss the entirety of the plan going forward and any possible changes, plus we will discuss how to implement it. If there are lingering issues, we can address them in follow up meetings as needed</a:t>
            </a:r>
          </a:p>
          <a:p>
            <a:r>
              <a:rPr lang="en-US" dirty="0"/>
              <a:t>May 2 MOR End of Year Meeting.  Present the finalized plan to the department</a:t>
            </a:r>
          </a:p>
          <a:p>
            <a:pPr lvl="1"/>
            <a:endParaRPr lang="en-US" dirty="0"/>
          </a:p>
        </p:txBody>
      </p:sp>
    </p:spTree>
    <p:extLst>
      <p:ext uri="{BB962C8B-B14F-4D97-AF65-F5344CB8AC3E}">
        <p14:creationId xmlns:p14="http://schemas.microsoft.com/office/powerpoint/2010/main" val="3024496872"/>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6DD42E-EE7F-9407-3D71-073AC366A388}"/>
              </a:ext>
            </a:extLst>
          </p:cNvPr>
          <p:cNvSpPr>
            <a:spLocks noGrp="1"/>
          </p:cNvSpPr>
          <p:nvPr>
            <p:ph type="title"/>
          </p:nvPr>
        </p:nvSpPr>
        <p:spPr/>
        <p:txBody>
          <a:bodyPr/>
          <a:lstStyle/>
          <a:p>
            <a:pPr algn="ctr"/>
            <a:r>
              <a:rPr lang="en-US" dirty="0"/>
              <a:t>Groups for Strategic Review</a:t>
            </a:r>
          </a:p>
        </p:txBody>
      </p:sp>
      <p:sp>
        <p:nvSpPr>
          <p:cNvPr id="5" name="Content Placeholder 4">
            <a:extLst>
              <a:ext uri="{FF2B5EF4-FFF2-40B4-BE49-F238E27FC236}">
                <a16:creationId xmlns:a16="http://schemas.microsoft.com/office/drawing/2014/main" id="{C10FD2A7-03F8-05DE-57B3-C932E85E7799}"/>
              </a:ext>
            </a:extLst>
          </p:cNvPr>
          <p:cNvSpPr>
            <a:spLocks noGrp="1"/>
          </p:cNvSpPr>
          <p:nvPr>
            <p:ph idx="1"/>
          </p:nvPr>
        </p:nvSpPr>
        <p:spPr>
          <a:xfrm>
            <a:off x="457200" y="1525284"/>
            <a:ext cx="2332234" cy="3355259"/>
          </a:xfrm>
        </p:spPr>
        <p:txBody>
          <a:bodyPr>
            <a:normAutofit fontScale="55000" lnSpcReduction="20000"/>
          </a:bodyPr>
          <a:lstStyle/>
          <a:p>
            <a:r>
              <a:rPr lang="en-US" dirty="0"/>
              <a:t>Research</a:t>
            </a:r>
          </a:p>
          <a:p>
            <a:pPr lvl="1"/>
            <a:r>
              <a:rPr lang="en-US" dirty="0"/>
              <a:t>Nan*</a:t>
            </a:r>
          </a:p>
          <a:p>
            <a:pPr lvl="1"/>
            <a:r>
              <a:rPr lang="en-US" dirty="0"/>
              <a:t>Scott*</a:t>
            </a:r>
          </a:p>
          <a:p>
            <a:pPr lvl="1"/>
            <a:r>
              <a:rPr lang="en-US" dirty="0"/>
              <a:t>Nandini*</a:t>
            </a:r>
          </a:p>
          <a:p>
            <a:pPr lvl="1"/>
            <a:r>
              <a:rPr lang="en-US" dirty="0" err="1"/>
              <a:t>Florenta</a:t>
            </a:r>
            <a:r>
              <a:rPr lang="en-US" dirty="0"/>
              <a:t>*</a:t>
            </a:r>
          </a:p>
          <a:p>
            <a:pPr lvl="1"/>
            <a:r>
              <a:rPr lang="en-US" dirty="0"/>
              <a:t>Eric*</a:t>
            </a:r>
          </a:p>
          <a:p>
            <a:pPr lvl="1"/>
            <a:r>
              <a:rPr lang="en-US" dirty="0"/>
              <a:t>Shon*</a:t>
            </a:r>
          </a:p>
          <a:p>
            <a:pPr lvl="1"/>
            <a:r>
              <a:rPr lang="en-US" dirty="0"/>
              <a:t>Joe*</a:t>
            </a:r>
          </a:p>
          <a:p>
            <a:pPr lvl="1"/>
            <a:r>
              <a:rPr lang="en-US" dirty="0"/>
              <a:t>John*</a:t>
            </a:r>
          </a:p>
          <a:p>
            <a:pPr lvl="1"/>
            <a:r>
              <a:rPr lang="en-US" dirty="0"/>
              <a:t>Melody*</a:t>
            </a:r>
          </a:p>
          <a:p>
            <a:pPr lvl="1"/>
            <a:r>
              <a:rPr lang="en-US" dirty="0"/>
              <a:t>Andrea*</a:t>
            </a:r>
          </a:p>
          <a:p>
            <a:pPr lvl="1"/>
            <a:r>
              <a:rPr lang="en-US" dirty="0"/>
              <a:t>Zack*</a:t>
            </a:r>
          </a:p>
          <a:p>
            <a:pPr lvl="1"/>
            <a:r>
              <a:rPr lang="en-US" dirty="0"/>
              <a:t>Daphne*</a:t>
            </a:r>
          </a:p>
        </p:txBody>
      </p:sp>
      <p:sp>
        <p:nvSpPr>
          <p:cNvPr id="6" name="Content Placeholder 4">
            <a:extLst>
              <a:ext uri="{FF2B5EF4-FFF2-40B4-BE49-F238E27FC236}">
                <a16:creationId xmlns:a16="http://schemas.microsoft.com/office/drawing/2014/main" id="{C259481F-199D-0B4B-58C7-E3B1076085F9}"/>
              </a:ext>
            </a:extLst>
          </p:cNvPr>
          <p:cNvSpPr txBox="1">
            <a:spLocks/>
          </p:cNvSpPr>
          <p:nvPr/>
        </p:nvSpPr>
        <p:spPr>
          <a:xfrm>
            <a:off x="3368635" y="1524000"/>
            <a:ext cx="2332234" cy="3355259"/>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00" dirty="0"/>
              <a:t>Teaching</a:t>
            </a:r>
          </a:p>
          <a:p>
            <a:pPr lvl="1"/>
            <a:r>
              <a:rPr lang="en-US" sz="1800" dirty="0"/>
              <a:t>Marco</a:t>
            </a:r>
          </a:p>
          <a:p>
            <a:pPr lvl="1"/>
            <a:r>
              <a:rPr lang="en-US" sz="1800" dirty="0"/>
              <a:t>Peter C.*</a:t>
            </a:r>
          </a:p>
          <a:p>
            <a:pPr lvl="1"/>
            <a:r>
              <a:rPr lang="en-US" sz="1800" dirty="0"/>
              <a:t>Nik</a:t>
            </a:r>
          </a:p>
          <a:p>
            <a:pPr lvl="1"/>
            <a:r>
              <a:rPr lang="en-US" sz="1800" dirty="0"/>
              <a:t>Christine</a:t>
            </a:r>
          </a:p>
          <a:p>
            <a:pPr lvl="1"/>
            <a:r>
              <a:rPr lang="en-US" sz="1800" dirty="0"/>
              <a:t>Peter K*</a:t>
            </a:r>
          </a:p>
          <a:p>
            <a:pPr lvl="1"/>
            <a:r>
              <a:rPr lang="en-US" sz="1800" dirty="0"/>
              <a:t>Cheryl*</a:t>
            </a:r>
          </a:p>
          <a:p>
            <a:pPr lvl="1"/>
            <a:r>
              <a:rPr lang="en-US" sz="1800" dirty="0"/>
              <a:t>Dan*</a:t>
            </a:r>
          </a:p>
          <a:p>
            <a:pPr lvl="1"/>
            <a:r>
              <a:rPr lang="en-US" sz="1800" dirty="0"/>
              <a:t>Chris</a:t>
            </a:r>
          </a:p>
          <a:p>
            <a:pPr lvl="1"/>
            <a:r>
              <a:rPr lang="en-US" sz="1800" dirty="0"/>
              <a:t>Marina</a:t>
            </a:r>
          </a:p>
          <a:p>
            <a:pPr lvl="1"/>
            <a:r>
              <a:rPr lang="en-US" sz="1800" dirty="0"/>
              <a:t>Arvind*</a:t>
            </a:r>
          </a:p>
          <a:p>
            <a:pPr lvl="1"/>
            <a:r>
              <a:rPr lang="en-US" sz="1800" dirty="0"/>
              <a:t>Nate*</a:t>
            </a:r>
          </a:p>
          <a:p>
            <a:pPr lvl="1"/>
            <a:r>
              <a:rPr lang="en-US" sz="1800" dirty="0"/>
              <a:t>Christine</a:t>
            </a:r>
          </a:p>
          <a:p>
            <a:pPr lvl="1"/>
            <a:r>
              <a:rPr lang="en-US" sz="1800" dirty="0"/>
              <a:t>Jody</a:t>
            </a:r>
          </a:p>
        </p:txBody>
      </p:sp>
      <p:sp>
        <p:nvSpPr>
          <p:cNvPr id="7" name="Content Placeholder 4">
            <a:extLst>
              <a:ext uri="{FF2B5EF4-FFF2-40B4-BE49-F238E27FC236}">
                <a16:creationId xmlns:a16="http://schemas.microsoft.com/office/drawing/2014/main" id="{40DD4BCF-A1A7-FD02-81F2-B920CD174698}"/>
              </a:ext>
            </a:extLst>
          </p:cNvPr>
          <p:cNvSpPr txBox="1">
            <a:spLocks/>
          </p:cNvSpPr>
          <p:nvPr/>
        </p:nvSpPr>
        <p:spPr>
          <a:xfrm>
            <a:off x="6249264" y="1530423"/>
            <a:ext cx="2332234" cy="3355259"/>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100" dirty="0"/>
              <a:t>Culture</a:t>
            </a:r>
          </a:p>
          <a:p>
            <a:pPr lvl="1"/>
            <a:r>
              <a:rPr lang="en-US" sz="1800" dirty="0"/>
              <a:t>Leigh</a:t>
            </a:r>
          </a:p>
          <a:p>
            <a:pPr lvl="1"/>
            <a:r>
              <a:rPr lang="en-US" sz="1800" dirty="0"/>
              <a:t>Peer*</a:t>
            </a:r>
          </a:p>
          <a:p>
            <a:pPr lvl="1"/>
            <a:r>
              <a:rPr lang="en-US" sz="1800" dirty="0"/>
              <a:t>Becky</a:t>
            </a:r>
          </a:p>
          <a:p>
            <a:pPr lvl="1"/>
            <a:r>
              <a:rPr lang="en-US" sz="1800" dirty="0"/>
              <a:t>Sarah*</a:t>
            </a:r>
          </a:p>
          <a:p>
            <a:pPr lvl="1"/>
            <a:r>
              <a:rPr lang="en-US" sz="1800" dirty="0"/>
              <a:t>Paul*</a:t>
            </a:r>
          </a:p>
          <a:p>
            <a:pPr lvl="1"/>
            <a:r>
              <a:rPr lang="en-US" sz="1800" dirty="0"/>
              <a:t>Courtney</a:t>
            </a:r>
          </a:p>
          <a:p>
            <a:pPr lvl="1"/>
            <a:r>
              <a:rPr lang="en-US" sz="1800" dirty="0"/>
              <a:t>Agi</a:t>
            </a:r>
          </a:p>
          <a:p>
            <a:pPr lvl="1"/>
            <a:r>
              <a:rPr lang="en-US" sz="1800" dirty="0"/>
              <a:t>Tom*</a:t>
            </a:r>
          </a:p>
          <a:p>
            <a:pPr lvl="1"/>
            <a:r>
              <a:rPr lang="en-US" sz="1800" dirty="0"/>
              <a:t>Christian</a:t>
            </a:r>
          </a:p>
          <a:p>
            <a:pPr lvl="1"/>
            <a:r>
              <a:rPr lang="en-US" sz="1800" dirty="0"/>
              <a:t>Gordon</a:t>
            </a:r>
          </a:p>
        </p:txBody>
      </p:sp>
      <p:sp>
        <p:nvSpPr>
          <p:cNvPr id="2" name="TextBox 1">
            <a:extLst>
              <a:ext uri="{FF2B5EF4-FFF2-40B4-BE49-F238E27FC236}">
                <a16:creationId xmlns:a16="http://schemas.microsoft.com/office/drawing/2014/main" id="{A369323D-9F2C-DFEA-FBEF-3A8694719169}"/>
              </a:ext>
            </a:extLst>
          </p:cNvPr>
          <p:cNvSpPr txBox="1"/>
          <p:nvPr/>
        </p:nvSpPr>
        <p:spPr>
          <a:xfrm>
            <a:off x="533400" y="5380672"/>
            <a:ext cx="1981200" cy="1200329"/>
          </a:xfrm>
          <a:prstGeom prst="rect">
            <a:avLst/>
          </a:prstGeom>
          <a:noFill/>
        </p:spPr>
        <p:txBody>
          <a:bodyPr wrap="square" rtlCol="0">
            <a:spAutoFit/>
          </a:bodyPr>
          <a:lstStyle/>
          <a:p>
            <a:pPr algn="ctr"/>
            <a:r>
              <a:rPr lang="en-US" dirty="0"/>
              <a:t>All faculty on the research committees are T/TT</a:t>
            </a:r>
          </a:p>
        </p:txBody>
      </p:sp>
      <p:sp>
        <p:nvSpPr>
          <p:cNvPr id="3" name="TextBox 2">
            <a:extLst>
              <a:ext uri="{FF2B5EF4-FFF2-40B4-BE49-F238E27FC236}">
                <a16:creationId xmlns:a16="http://schemas.microsoft.com/office/drawing/2014/main" id="{77863E87-3D98-AD45-E9DE-3DA518F17F57}"/>
              </a:ext>
            </a:extLst>
          </p:cNvPr>
          <p:cNvSpPr txBox="1"/>
          <p:nvPr/>
        </p:nvSpPr>
        <p:spPr>
          <a:xfrm>
            <a:off x="3200400" y="5380672"/>
            <a:ext cx="2438400" cy="1477328"/>
          </a:xfrm>
          <a:prstGeom prst="rect">
            <a:avLst/>
          </a:prstGeom>
          <a:noFill/>
        </p:spPr>
        <p:txBody>
          <a:bodyPr wrap="square" rtlCol="0">
            <a:spAutoFit/>
          </a:bodyPr>
          <a:lstStyle/>
          <a:p>
            <a:pPr algn="ctr"/>
            <a:r>
              <a:rPr lang="en-US" dirty="0"/>
              <a:t>Both clinical and T/TT faculty are involved in the teaching committees, but mostly clinical</a:t>
            </a:r>
          </a:p>
        </p:txBody>
      </p:sp>
      <p:sp>
        <p:nvSpPr>
          <p:cNvPr id="8" name="TextBox 7">
            <a:extLst>
              <a:ext uri="{FF2B5EF4-FFF2-40B4-BE49-F238E27FC236}">
                <a16:creationId xmlns:a16="http://schemas.microsoft.com/office/drawing/2014/main" id="{D17BDA29-7E2C-09DA-551A-B998523C7FD1}"/>
              </a:ext>
            </a:extLst>
          </p:cNvPr>
          <p:cNvSpPr txBox="1"/>
          <p:nvPr/>
        </p:nvSpPr>
        <p:spPr>
          <a:xfrm>
            <a:off x="6172200" y="5371742"/>
            <a:ext cx="2438400" cy="923330"/>
          </a:xfrm>
          <a:prstGeom prst="rect">
            <a:avLst/>
          </a:prstGeom>
          <a:noFill/>
        </p:spPr>
        <p:txBody>
          <a:bodyPr wrap="square" rtlCol="0">
            <a:spAutoFit/>
          </a:bodyPr>
          <a:lstStyle/>
          <a:p>
            <a:pPr algn="ctr"/>
            <a:r>
              <a:rPr lang="en-US" dirty="0"/>
              <a:t>Both clinical and T/TT faculty are involved in the culture committee</a:t>
            </a:r>
          </a:p>
        </p:txBody>
      </p:sp>
      <p:sp>
        <p:nvSpPr>
          <p:cNvPr id="9" name="TextBox 8">
            <a:extLst>
              <a:ext uri="{FF2B5EF4-FFF2-40B4-BE49-F238E27FC236}">
                <a16:creationId xmlns:a16="http://schemas.microsoft.com/office/drawing/2014/main" id="{49FFEB3B-13A2-AC33-24D3-A3E3232E0C35}"/>
              </a:ext>
            </a:extLst>
          </p:cNvPr>
          <p:cNvSpPr txBox="1"/>
          <p:nvPr/>
        </p:nvSpPr>
        <p:spPr>
          <a:xfrm>
            <a:off x="475810" y="4812268"/>
            <a:ext cx="2343590" cy="369332"/>
          </a:xfrm>
          <a:prstGeom prst="rect">
            <a:avLst/>
          </a:prstGeom>
          <a:noFill/>
          <a:ln>
            <a:solidFill>
              <a:schemeClr val="tx1"/>
            </a:solidFill>
          </a:ln>
        </p:spPr>
        <p:txBody>
          <a:bodyPr wrap="none" rtlCol="0">
            <a:spAutoFit/>
          </a:bodyPr>
          <a:lstStyle/>
          <a:p>
            <a:r>
              <a:rPr lang="en-US" dirty="0"/>
              <a:t>* Denotes TT Faculty</a:t>
            </a:r>
          </a:p>
        </p:txBody>
      </p:sp>
    </p:spTree>
    <p:extLst>
      <p:ext uri="{BB962C8B-B14F-4D97-AF65-F5344CB8AC3E}">
        <p14:creationId xmlns:p14="http://schemas.microsoft.com/office/powerpoint/2010/main" val="3439785519"/>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6DD42E-EE7F-9407-3D71-073AC366A388}"/>
              </a:ext>
            </a:extLst>
          </p:cNvPr>
          <p:cNvSpPr>
            <a:spLocks noGrp="1"/>
          </p:cNvSpPr>
          <p:nvPr>
            <p:ph type="title"/>
          </p:nvPr>
        </p:nvSpPr>
        <p:spPr/>
        <p:txBody>
          <a:bodyPr/>
          <a:lstStyle/>
          <a:p>
            <a:pPr algn="ctr"/>
            <a:r>
              <a:rPr lang="en-US" dirty="0"/>
              <a:t>Sub-Committees for Strategic Review</a:t>
            </a:r>
          </a:p>
        </p:txBody>
      </p:sp>
      <p:sp>
        <p:nvSpPr>
          <p:cNvPr id="5" name="Content Placeholder 4">
            <a:extLst>
              <a:ext uri="{FF2B5EF4-FFF2-40B4-BE49-F238E27FC236}">
                <a16:creationId xmlns:a16="http://schemas.microsoft.com/office/drawing/2014/main" id="{C10FD2A7-03F8-05DE-57B3-C932E85E7799}"/>
              </a:ext>
            </a:extLst>
          </p:cNvPr>
          <p:cNvSpPr>
            <a:spLocks noGrp="1"/>
          </p:cNvSpPr>
          <p:nvPr>
            <p:ph idx="1"/>
          </p:nvPr>
        </p:nvSpPr>
        <p:spPr>
          <a:xfrm>
            <a:off x="457199" y="1882366"/>
            <a:ext cx="2437537" cy="3355259"/>
          </a:xfrm>
        </p:spPr>
        <p:txBody>
          <a:bodyPr>
            <a:noAutofit/>
          </a:bodyPr>
          <a:lstStyle/>
          <a:p>
            <a:r>
              <a:rPr lang="en-US" sz="1800" dirty="0"/>
              <a:t>Research Support</a:t>
            </a:r>
          </a:p>
          <a:p>
            <a:pPr lvl="1"/>
            <a:r>
              <a:rPr lang="en-US" sz="1600" dirty="0"/>
              <a:t>Nan*</a:t>
            </a:r>
          </a:p>
          <a:p>
            <a:pPr lvl="1"/>
            <a:r>
              <a:rPr lang="en-US" sz="1600" dirty="0"/>
              <a:t>Scott*</a:t>
            </a:r>
          </a:p>
          <a:p>
            <a:pPr lvl="1"/>
            <a:r>
              <a:rPr lang="en-US" sz="1600" dirty="0"/>
              <a:t>Nandini</a:t>
            </a:r>
          </a:p>
          <a:p>
            <a:pPr lvl="1"/>
            <a:r>
              <a:rPr lang="en-US" sz="1600" dirty="0"/>
              <a:t>Shon</a:t>
            </a:r>
          </a:p>
          <a:p>
            <a:pPr lvl="1"/>
            <a:r>
              <a:rPr lang="en-US" sz="1600" dirty="0"/>
              <a:t>Andrea</a:t>
            </a:r>
          </a:p>
          <a:p>
            <a:pPr lvl="1"/>
            <a:r>
              <a:rPr lang="en-US" sz="1600" dirty="0"/>
              <a:t>Joe</a:t>
            </a:r>
          </a:p>
          <a:p>
            <a:r>
              <a:rPr lang="en-US" sz="1800" dirty="0"/>
              <a:t>PhD Program</a:t>
            </a:r>
          </a:p>
          <a:p>
            <a:pPr lvl="1"/>
            <a:r>
              <a:rPr lang="en-US" sz="1600" dirty="0" err="1"/>
              <a:t>Florenta</a:t>
            </a:r>
            <a:r>
              <a:rPr lang="en-US" sz="1600" dirty="0"/>
              <a:t>*</a:t>
            </a:r>
          </a:p>
          <a:p>
            <a:pPr lvl="1"/>
            <a:r>
              <a:rPr lang="en-US" sz="1600" dirty="0"/>
              <a:t>Eric*</a:t>
            </a:r>
          </a:p>
          <a:p>
            <a:pPr lvl="1"/>
            <a:r>
              <a:rPr lang="en-US" sz="1600" dirty="0"/>
              <a:t>John</a:t>
            </a:r>
          </a:p>
          <a:p>
            <a:pPr lvl="1"/>
            <a:r>
              <a:rPr lang="en-US" sz="1600" dirty="0"/>
              <a:t>Melody</a:t>
            </a:r>
          </a:p>
          <a:p>
            <a:pPr lvl="1"/>
            <a:r>
              <a:rPr lang="en-US" sz="1600" dirty="0"/>
              <a:t>Zack</a:t>
            </a:r>
          </a:p>
          <a:p>
            <a:pPr lvl="1"/>
            <a:r>
              <a:rPr lang="en-US" sz="1600" dirty="0"/>
              <a:t>Daphne</a:t>
            </a:r>
          </a:p>
        </p:txBody>
      </p:sp>
      <p:sp>
        <p:nvSpPr>
          <p:cNvPr id="6" name="Content Placeholder 4">
            <a:extLst>
              <a:ext uri="{FF2B5EF4-FFF2-40B4-BE49-F238E27FC236}">
                <a16:creationId xmlns:a16="http://schemas.microsoft.com/office/drawing/2014/main" id="{C259481F-199D-0B4B-58C7-E3B1076085F9}"/>
              </a:ext>
            </a:extLst>
          </p:cNvPr>
          <p:cNvSpPr txBox="1">
            <a:spLocks/>
          </p:cNvSpPr>
          <p:nvPr/>
        </p:nvSpPr>
        <p:spPr>
          <a:xfrm>
            <a:off x="3368635" y="1881082"/>
            <a:ext cx="2332234" cy="3355259"/>
          </a:xfrm>
          <a:prstGeom prst="rect">
            <a:avLst/>
          </a:prstGeom>
        </p:spPr>
        <p:txBody>
          <a:bodyPr>
            <a:noAutofit/>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Teaching Quality</a:t>
            </a:r>
          </a:p>
          <a:p>
            <a:pPr lvl="1"/>
            <a:r>
              <a:rPr lang="en-US" sz="1600" dirty="0"/>
              <a:t>Marco*</a:t>
            </a:r>
          </a:p>
          <a:p>
            <a:pPr lvl="1"/>
            <a:r>
              <a:rPr lang="en-US" sz="1600" dirty="0"/>
              <a:t>Peter C.</a:t>
            </a:r>
          </a:p>
          <a:p>
            <a:pPr lvl="1"/>
            <a:r>
              <a:rPr lang="en-US" sz="1600" dirty="0"/>
              <a:t>Nik</a:t>
            </a:r>
          </a:p>
          <a:p>
            <a:pPr lvl="1"/>
            <a:r>
              <a:rPr lang="en-US" sz="1600" dirty="0"/>
              <a:t>Christine</a:t>
            </a:r>
          </a:p>
          <a:p>
            <a:pPr lvl="1"/>
            <a:r>
              <a:rPr lang="en-US" sz="1600" dirty="0"/>
              <a:t>Dan</a:t>
            </a:r>
          </a:p>
          <a:p>
            <a:pPr lvl="1"/>
            <a:r>
              <a:rPr lang="en-US" sz="1600" dirty="0"/>
              <a:t>Cheryl</a:t>
            </a:r>
          </a:p>
          <a:p>
            <a:pPr lvl="1"/>
            <a:r>
              <a:rPr lang="en-US" sz="1600" dirty="0"/>
              <a:t>Chris</a:t>
            </a:r>
          </a:p>
          <a:p>
            <a:r>
              <a:rPr lang="en-US" sz="1800" dirty="0"/>
              <a:t>Electives</a:t>
            </a:r>
          </a:p>
          <a:p>
            <a:pPr lvl="1"/>
            <a:r>
              <a:rPr lang="en-US" sz="1600" dirty="0"/>
              <a:t>Arvind*</a:t>
            </a:r>
          </a:p>
          <a:p>
            <a:pPr lvl="1"/>
            <a:r>
              <a:rPr lang="en-US" sz="1600" dirty="0"/>
              <a:t>Nate*</a:t>
            </a:r>
          </a:p>
          <a:p>
            <a:pPr lvl="1"/>
            <a:r>
              <a:rPr lang="en-US" sz="1600" dirty="0"/>
              <a:t>Peter K</a:t>
            </a:r>
          </a:p>
          <a:p>
            <a:pPr lvl="1"/>
            <a:r>
              <a:rPr lang="en-US" sz="1600" dirty="0"/>
              <a:t>Carl</a:t>
            </a:r>
          </a:p>
          <a:p>
            <a:pPr lvl="1"/>
            <a:r>
              <a:rPr lang="en-US" sz="1600" dirty="0"/>
              <a:t>Marina</a:t>
            </a:r>
          </a:p>
          <a:p>
            <a:pPr lvl="1"/>
            <a:r>
              <a:rPr lang="en-US" sz="1600" dirty="0"/>
              <a:t>Jody</a:t>
            </a:r>
          </a:p>
        </p:txBody>
      </p:sp>
      <p:sp>
        <p:nvSpPr>
          <p:cNvPr id="7" name="Content Placeholder 4">
            <a:extLst>
              <a:ext uri="{FF2B5EF4-FFF2-40B4-BE49-F238E27FC236}">
                <a16:creationId xmlns:a16="http://schemas.microsoft.com/office/drawing/2014/main" id="{40DD4BCF-A1A7-FD02-81F2-B920CD174698}"/>
              </a:ext>
            </a:extLst>
          </p:cNvPr>
          <p:cNvSpPr txBox="1">
            <a:spLocks/>
          </p:cNvSpPr>
          <p:nvPr/>
        </p:nvSpPr>
        <p:spPr>
          <a:xfrm>
            <a:off x="6249264" y="1887505"/>
            <a:ext cx="2596786" cy="3355259"/>
          </a:xfrm>
          <a:prstGeom prst="rect">
            <a:avLst/>
          </a:prstGeom>
        </p:spPr>
        <p:txBody>
          <a:bodyPr>
            <a:normAutofit lnSpcReduction="10000"/>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900" dirty="0"/>
              <a:t>Culture Team</a:t>
            </a:r>
          </a:p>
          <a:p>
            <a:pPr lvl="1"/>
            <a:r>
              <a:rPr lang="en-US" sz="1700" dirty="0"/>
              <a:t>Becky*</a:t>
            </a:r>
          </a:p>
          <a:p>
            <a:pPr lvl="1"/>
            <a:r>
              <a:rPr lang="en-US" sz="1700" dirty="0"/>
              <a:t>Christian*</a:t>
            </a:r>
          </a:p>
          <a:p>
            <a:pPr lvl="1"/>
            <a:r>
              <a:rPr lang="en-US" sz="1700" dirty="0"/>
              <a:t>Sarah</a:t>
            </a:r>
          </a:p>
          <a:p>
            <a:pPr lvl="1"/>
            <a:r>
              <a:rPr lang="en-US" sz="1700" dirty="0"/>
              <a:t>Paul</a:t>
            </a:r>
          </a:p>
          <a:p>
            <a:pPr lvl="1"/>
            <a:r>
              <a:rPr lang="en-US" sz="1700" dirty="0"/>
              <a:t>Gordon</a:t>
            </a:r>
          </a:p>
          <a:p>
            <a:pPr lvl="1"/>
            <a:r>
              <a:rPr lang="en-US" sz="1700" dirty="0"/>
              <a:t>Courtney</a:t>
            </a:r>
          </a:p>
          <a:p>
            <a:pPr lvl="1"/>
            <a:r>
              <a:rPr lang="en-US" sz="1700" dirty="0"/>
              <a:t>Tom</a:t>
            </a:r>
          </a:p>
          <a:p>
            <a:pPr lvl="1"/>
            <a:r>
              <a:rPr lang="en-US" sz="1700" dirty="0"/>
              <a:t>Peer</a:t>
            </a:r>
          </a:p>
          <a:p>
            <a:pPr lvl="1"/>
            <a:r>
              <a:rPr lang="en-US" sz="1700" dirty="0"/>
              <a:t>Leigh</a:t>
            </a:r>
          </a:p>
          <a:p>
            <a:pPr lvl="1"/>
            <a:r>
              <a:rPr lang="en-US" sz="1700" dirty="0"/>
              <a:t>Agi</a:t>
            </a:r>
          </a:p>
        </p:txBody>
      </p:sp>
    </p:spTree>
    <p:extLst>
      <p:ext uri="{BB962C8B-B14F-4D97-AF65-F5344CB8AC3E}">
        <p14:creationId xmlns:p14="http://schemas.microsoft.com/office/powerpoint/2010/main" val="4109811484"/>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EE49-EAA9-1A22-01EF-B2152EF22A3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A87DC77-E2D9-7760-9D98-AB8710FBAB59}"/>
              </a:ext>
            </a:extLst>
          </p:cNvPr>
          <p:cNvSpPr>
            <a:spLocks noGrp="1"/>
          </p:cNvSpPr>
          <p:nvPr>
            <p:ph idx="1"/>
          </p:nvPr>
        </p:nvSpPr>
        <p:spPr>
          <a:xfrm>
            <a:off x="457200" y="1600200"/>
            <a:ext cx="8534400" cy="4525963"/>
          </a:xfrm>
        </p:spPr>
        <p:txBody>
          <a:bodyPr/>
          <a:lstStyle/>
          <a:p>
            <a:r>
              <a:rPr lang="en-US" sz="2800" dirty="0"/>
              <a:t>Strategic planning isn’t an easy process, but it can be worth it</a:t>
            </a:r>
          </a:p>
          <a:p>
            <a:r>
              <a:rPr lang="en-US" sz="2800" dirty="0"/>
              <a:t>The process requires organization and leadership</a:t>
            </a:r>
          </a:p>
          <a:p>
            <a:pPr lvl="1"/>
            <a:r>
              <a:rPr lang="en-US" sz="2400" dirty="0"/>
              <a:t>People will get distracted and neglect this process if you don’t keep them on task with regular check-ins and deliverables</a:t>
            </a:r>
          </a:p>
          <a:p>
            <a:r>
              <a:rPr lang="en-US" sz="2800" dirty="0"/>
              <a:t>Make sure gain consensus at the beginning, communicate well, and wrap it up with clear deliverables and descriptions of what will change</a:t>
            </a:r>
          </a:p>
          <a:p>
            <a:pPr lvl="1"/>
            <a:r>
              <a:rPr lang="en-US" sz="2400" dirty="0"/>
              <a:t>Plus document the strategic plan for the department so that you can refer back to it</a:t>
            </a:r>
          </a:p>
        </p:txBody>
      </p:sp>
      <p:sp>
        <p:nvSpPr>
          <p:cNvPr id="4" name="Slide Number Placeholder 3">
            <a:extLst>
              <a:ext uri="{FF2B5EF4-FFF2-40B4-BE49-F238E27FC236}">
                <a16:creationId xmlns:a16="http://schemas.microsoft.com/office/drawing/2014/main" id="{2C1E5D1A-4A70-8807-1BE5-7FC2A22326C8}"/>
              </a:ext>
            </a:extLst>
          </p:cNvPr>
          <p:cNvSpPr>
            <a:spLocks noGrp="1"/>
          </p:cNvSpPr>
          <p:nvPr>
            <p:ph type="sldNum" sz="quarter" idx="12"/>
          </p:nvPr>
        </p:nvSpPr>
        <p:spPr/>
        <p:txBody>
          <a:bodyPr/>
          <a:lstStyle/>
          <a:p>
            <a:fld id="{6E0D592C-12AA-8A4B-9D71-842280A72536}" type="slidenum">
              <a:rPr lang="en-US" altLang="en-US" smtClean="0"/>
              <a:pPr/>
              <a:t>29</a:t>
            </a:fld>
            <a:endParaRPr lang="en-US" altLang="en-US"/>
          </a:p>
        </p:txBody>
      </p:sp>
    </p:spTree>
    <p:extLst>
      <p:ext uri="{BB962C8B-B14F-4D97-AF65-F5344CB8AC3E}">
        <p14:creationId xmlns:p14="http://schemas.microsoft.com/office/powerpoint/2010/main" val="334796639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4705</TotalTime>
  <Words>2247</Words>
  <Application>Microsoft Macintosh PowerPoint</Application>
  <PresentationFormat>On-screen Show (4:3)</PresentationFormat>
  <Paragraphs>303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Times New Roman</vt:lpstr>
      <vt:lpstr>Default Design</vt:lpstr>
      <vt:lpstr>Is There a Yellow Brick Road? Strategic Planning for Academic Departments   Kyle Mayer Department Chair, Management &amp; Organization (Marshall)</vt:lpstr>
      <vt:lpstr>Why Create a Strategic Plan?</vt:lpstr>
      <vt:lpstr>Overarching Keys to the Process</vt:lpstr>
      <vt:lpstr>One Other Important Factor</vt:lpstr>
      <vt:lpstr>Need Psychological Safety</vt:lpstr>
      <vt:lpstr>Engagement and Psychology Safety Matter</vt:lpstr>
      <vt:lpstr>Subcommittee Creation Needs to Account for Psych Safety</vt:lpstr>
      <vt:lpstr>Dept Chair Role in the Process</vt:lpstr>
      <vt:lpstr>Step 1: Who to Involve</vt:lpstr>
      <vt:lpstr>Who to Involve (cont’d)</vt:lpstr>
      <vt:lpstr>Where to Start?</vt:lpstr>
      <vt:lpstr>My Experience with MOR’s Strategic Planning Process</vt:lpstr>
      <vt:lpstr>Getting Buy In</vt:lpstr>
      <vt:lpstr>Need Clear Objectives for Each Committee</vt:lpstr>
      <vt:lpstr>Committee Objectives Drive Membership</vt:lpstr>
      <vt:lpstr>Committee Membership (cont’d)</vt:lpstr>
      <vt:lpstr>Clear Objectives for Each Group</vt:lpstr>
      <vt:lpstr>Timeline</vt:lpstr>
      <vt:lpstr>Timeline (Cont’d)</vt:lpstr>
      <vt:lpstr>Kicking off the MOR Strategic Planning Process</vt:lpstr>
      <vt:lpstr>MOR Strategic Planning Kick-off</vt:lpstr>
      <vt:lpstr>Start Today</vt:lpstr>
      <vt:lpstr>Organization of Review: Research, Teaching and Culture</vt:lpstr>
      <vt:lpstr>Organization of Review: Research, Teaching and Culture II</vt:lpstr>
      <vt:lpstr>Organization of Review: Research, Teaching and Culture III</vt:lpstr>
      <vt:lpstr>Timing and Process</vt:lpstr>
      <vt:lpstr>Groups for Strategic Review</vt:lpstr>
      <vt:lpstr>Sub-Committees for Strategic Review</vt:lpstr>
      <vt:lpstr>Conclusion</vt:lpstr>
    </vt:vector>
  </TitlesOfParts>
  <Company>University of So. California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IBM</dc:creator>
  <cp:lastModifiedBy>Mayer, Kyle</cp:lastModifiedBy>
  <cp:revision>61</cp:revision>
  <dcterms:created xsi:type="dcterms:W3CDTF">2008-08-18T15:10:46Z</dcterms:created>
  <dcterms:modified xsi:type="dcterms:W3CDTF">2025-04-02T20:53:25Z</dcterms:modified>
</cp:coreProperties>
</file>